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347" r:id="rId2"/>
    <p:sldId id="317" r:id="rId3"/>
    <p:sldId id="292" r:id="rId4"/>
    <p:sldId id="293" r:id="rId5"/>
    <p:sldId id="294" r:id="rId6"/>
    <p:sldId id="295" r:id="rId7"/>
    <p:sldId id="296" r:id="rId8"/>
    <p:sldId id="297" r:id="rId9"/>
    <p:sldId id="332" r:id="rId10"/>
    <p:sldId id="290" r:id="rId11"/>
    <p:sldId id="352" r:id="rId12"/>
    <p:sldId id="353" r:id="rId13"/>
    <p:sldId id="354" r:id="rId14"/>
    <p:sldId id="355" r:id="rId15"/>
    <p:sldId id="356" r:id="rId16"/>
    <p:sldId id="300" r:id="rId17"/>
    <p:sldId id="263" r:id="rId18"/>
    <p:sldId id="335" r:id="rId19"/>
    <p:sldId id="336" r:id="rId20"/>
    <p:sldId id="337" r:id="rId21"/>
    <p:sldId id="307" r:id="rId22"/>
    <p:sldId id="308" r:id="rId23"/>
    <p:sldId id="256" r:id="rId24"/>
    <p:sldId id="260" r:id="rId25"/>
    <p:sldId id="334" r:id="rId26"/>
    <p:sldId id="257" r:id="rId27"/>
    <p:sldId id="258" r:id="rId28"/>
    <p:sldId id="259" r:id="rId29"/>
    <p:sldId id="309" r:id="rId30"/>
    <p:sldId id="324" r:id="rId31"/>
    <p:sldId id="318" r:id="rId32"/>
    <p:sldId id="320" r:id="rId33"/>
    <p:sldId id="351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8" r:id="rId44"/>
    <p:sldId id="349" r:id="rId45"/>
    <p:sldId id="350" r:id="rId4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AB22CA-D86E-4A1C-BFAF-ABDD324DD849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F1FBCA-D597-4CC2-A024-CF455BD04C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 descr="FFTA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9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1" descr="E:\Arc-CD13\Doc officiel\logo_cd13_a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0"/>
            <a:ext cx="1854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5976664" cy="86409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9543-AEDD-4720-BD35-4CB2D98CADED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41B6-A72C-4538-B7D5-9CBA3B5AB8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B6E8-0A3A-4F93-978C-DC9D2E96C29F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4958-5A22-48A6-A15B-2694D8650A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5105-51EF-427A-89CA-CC230F0F2FF9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F53D6-11B6-4B45-AA2D-94DEA09ED5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C6636-2EF2-4647-867F-8321A336D067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7A76-5B62-4B33-8144-F9340CA9EA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6E4-0D15-42D2-BD29-54AA7FC8EF5A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F33B-09C0-4CD2-98BF-1F15ADEC3F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B6A5-50E6-45B0-A7B8-11F5C50B1289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F56F-D8D1-4063-B2CD-03F63919F3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4A29-87CE-4147-832E-24F40EADA191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5A1B-FE0F-4DC9-985C-8F70AB78DD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3FFD-B4CF-46C3-9C86-E3AB6BFE439E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AF60-BE3E-4165-A0CA-2BFD576DCC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EDA6-DC6D-4702-9660-ED6F2D349F06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44BC-89DF-4D0E-9B58-2C386E40E4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9AE9-6972-4A15-9B28-2251B270E0A0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9FB6-FC71-4DFC-BD7F-CCEF5C6C2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36D4-3EC1-4142-89D4-3C8A8D0CE019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0383-31A2-4BFE-9C21-1B2D7739BE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4213" y="1268413"/>
            <a:ext cx="73548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002588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36AABF-8235-43D2-9F21-216BA462C99E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1279A3-98D7-4F09-BF62-177D527966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Image 6" descr="FFTA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319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 7" descr="E:\Arc-CD13\Doc officiel\logo_cd13_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938" y="0"/>
            <a:ext cx="18002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9" descr="Logo CR PACA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0550" y="0"/>
            <a:ext cx="22034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CD13/AG2019/RESULTAT%202018.pdf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hyperlink" Target="../Documents/CD13/AG2019/BP%202019.pdf" TargetMode="External"/><Relationship Id="rId5" Type="http://schemas.openxmlformats.org/officeDocument/2006/relationships/hyperlink" Target="BP%202018.pdf" TargetMode="External"/><Relationship Id="rId4" Type="http://schemas.openxmlformats.org/officeDocument/2006/relationships/hyperlink" Target="../Documents/CD13/AG2019/bilan%202018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Documents/CD13/AG2019/Quitus.pdf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650" y="27352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Rapport </a:t>
            </a: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Moral</a:t>
            </a:r>
            <a:endParaRPr lang="fr-FR" sz="5000" b="1" dirty="0">
              <a:solidFill>
                <a:srgbClr val="00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84213" y="2708275"/>
            <a:ext cx="7775575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Stages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064791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Stages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7" name="Image 6" descr="stag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062" y="2105887"/>
            <a:ext cx="7692362" cy="47074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1700808"/>
            <a:ext cx="3394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Stages Adultes Compétiteurs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Stages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5" name="Image 4" descr="stag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60240"/>
            <a:ext cx="7447762" cy="45811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528" y="1844824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 Stages Jeunes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Stages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8" name="Image 7" descr="stage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996952"/>
            <a:ext cx="8850104" cy="25922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7544" y="2132856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Stage Élite</a:t>
            </a: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Stages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7" name="Image 6" descr="stage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2"/>
            <a:ext cx="6510179" cy="12241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9512" y="1916832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Stages Réglages du Matériel</a:t>
            </a:r>
            <a:endParaRPr lang="fr-FR" b="1" dirty="0"/>
          </a:p>
        </p:txBody>
      </p:sp>
      <p:pic>
        <p:nvPicPr>
          <p:cNvPr id="9" name="Image 8" descr="stage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861047"/>
            <a:ext cx="2160240" cy="76704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1520" y="3501008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Stage entretien des cibles 3D</a:t>
            </a:r>
            <a:endParaRPr lang="fr-FR" b="1" dirty="0"/>
          </a:p>
        </p:txBody>
      </p:sp>
      <p:pic>
        <p:nvPicPr>
          <p:cNvPr id="11" name="Image 10" descr="stage 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085184"/>
            <a:ext cx="7318886" cy="7920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23528" y="4581128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Remerciements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Stages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13" name="Image 12" descr="stage 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7197" y="2881236"/>
            <a:ext cx="6765163" cy="220394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67544" y="2204864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Saison 2018-2019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84213" y="2708275"/>
            <a:ext cx="7775575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Parcours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84213" y="2708275"/>
            <a:ext cx="7775575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Arbitrage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2"/>
            <a:ext cx="8219256" cy="4393207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I) </a:t>
            </a:r>
            <a:r>
              <a:rPr lang="fr-FR" b="1" dirty="0"/>
              <a:t>CONCOURS :</a:t>
            </a:r>
            <a:endParaRPr lang="fr-FR" dirty="0"/>
          </a:p>
          <a:p>
            <a:pPr algn="just"/>
            <a:r>
              <a:rPr lang="fr-FR" sz="2000" dirty="0" smtClean="0"/>
              <a:t>Saison </a:t>
            </a:r>
            <a:r>
              <a:rPr lang="fr-FR" sz="2000" dirty="0"/>
              <a:t>2017/2018 25  arbitres : 5 femmes et 20 hommes. </a:t>
            </a:r>
          </a:p>
          <a:p>
            <a:pPr algn="just"/>
            <a:r>
              <a:rPr lang="fr-FR" sz="2000" dirty="0"/>
              <a:t>Sur cette saison, 1 arrêt.</a:t>
            </a:r>
          </a:p>
          <a:p>
            <a:pPr algn="just"/>
            <a:r>
              <a:rPr lang="fr-FR" sz="2000" dirty="0"/>
              <a:t>Tous ont arbitré au moins 2 concours et sont actifs pour la saison 2018/2019.</a:t>
            </a:r>
          </a:p>
          <a:p>
            <a:pPr algn="just"/>
            <a:r>
              <a:rPr lang="fr-FR" sz="2000" dirty="0" smtClean="0"/>
              <a:t>Arbitrages </a:t>
            </a:r>
            <a:r>
              <a:rPr lang="fr-FR" sz="2000" dirty="0"/>
              <a:t>des concours organisés sur la Région PACA </a:t>
            </a:r>
            <a:r>
              <a:rPr lang="fr-FR" sz="2000" dirty="0" smtClean="0"/>
              <a:t>dont les 28 </a:t>
            </a:r>
            <a:r>
              <a:rPr lang="fr-FR" sz="2000" dirty="0"/>
              <a:t>concours organisés sur le Département 13 : soit 74 arbitrages.</a:t>
            </a:r>
          </a:p>
          <a:p>
            <a:pPr algn="just"/>
            <a:r>
              <a:rPr lang="fr-FR" sz="2000" dirty="0"/>
              <a:t>Pour la saison extérieure, pas de championnat de France organisé dans la région mais participation des arbitres à la manche de D1 par équipe de clubs organisée par le club de Vedène : participation de 3 arbitres sur 3 jours les 20, 21 et 22 avril 2018:</a:t>
            </a:r>
          </a:p>
          <a:p>
            <a:pPr algn="just"/>
            <a:r>
              <a:rPr lang="fr-FR" sz="2000" dirty="0"/>
              <a:t>Je les remercie pour leur participation.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2988" y="1124744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Arbitrage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91643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89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2"/>
            <a:ext cx="8002588" cy="4465215"/>
          </a:xfrm>
        </p:spPr>
        <p:txBody>
          <a:bodyPr/>
          <a:lstStyle/>
          <a:p>
            <a:pPr algn="just">
              <a:buNone/>
            </a:pPr>
            <a:r>
              <a:rPr lang="fr-FR" sz="2400" b="1" dirty="0" smtClean="0"/>
              <a:t>II) </a:t>
            </a:r>
            <a:r>
              <a:rPr lang="fr-FR" sz="2400" b="1" dirty="0"/>
              <a:t>FORMATION :</a:t>
            </a:r>
            <a:endParaRPr lang="fr-FR" sz="2400" dirty="0"/>
          </a:p>
          <a:p>
            <a:pPr algn="just"/>
            <a:r>
              <a:rPr lang="fr-FR" sz="2400" dirty="0"/>
              <a:t>La formation est toujours assurée par 2 arbitres</a:t>
            </a:r>
          </a:p>
          <a:p>
            <a:pPr algn="just"/>
            <a:r>
              <a:rPr lang="fr-FR" sz="2400" dirty="0"/>
              <a:t>A ce titre, je fais </a:t>
            </a:r>
            <a:r>
              <a:rPr lang="fr-FR" sz="2400" dirty="0" smtClean="0"/>
              <a:t>de nouveau appel </a:t>
            </a:r>
            <a:r>
              <a:rPr lang="fr-FR" sz="2400" dirty="0"/>
              <a:t>aux volontaires pour suivre le cursus de formateur d’arbitre </a:t>
            </a:r>
            <a:r>
              <a:rPr lang="fr-FR" sz="2400" dirty="0" smtClean="0"/>
              <a:t>afin d’aider </a:t>
            </a:r>
            <a:r>
              <a:rPr lang="fr-FR" sz="2400" dirty="0"/>
              <a:t>les formateurs actuels.</a:t>
            </a:r>
          </a:p>
          <a:p>
            <a:pPr algn="just"/>
            <a:r>
              <a:rPr lang="fr-FR" sz="2400" dirty="0"/>
              <a:t>5 candidats arbitres en formation. </a:t>
            </a:r>
            <a:endParaRPr lang="fr-FR" sz="2400" dirty="0" smtClean="0"/>
          </a:p>
          <a:p>
            <a:pPr lvl="1" algn="just"/>
            <a:r>
              <a:rPr lang="fr-FR" sz="2000" dirty="0" smtClean="0"/>
              <a:t>Un </a:t>
            </a:r>
            <a:r>
              <a:rPr lang="fr-FR" sz="2000" dirty="0"/>
              <a:t>arbitre nature 3D admis à la session de novembre </a:t>
            </a:r>
            <a:r>
              <a:rPr lang="fr-FR" sz="2000" dirty="0" smtClean="0"/>
              <a:t>2017</a:t>
            </a:r>
          </a:p>
          <a:p>
            <a:pPr lvl="1" algn="just"/>
            <a:r>
              <a:rPr lang="fr-FR" sz="2000" dirty="0" smtClean="0"/>
              <a:t>1 </a:t>
            </a:r>
            <a:r>
              <a:rPr lang="fr-FR" sz="2000" dirty="0"/>
              <a:t>tronc commun réussi à la session d’avril </a:t>
            </a:r>
            <a:r>
              <a:rPr lang="fr-FR" sz="2000" dirty="0" smtClean="0"/>
              <a:t>2018</a:t>
            </a:r>
          </a:p>
          <a:p>
            <a:pPr lvl="1" algn="just"/>
            <a:r>
              <a:rPr lang="fr-FR" sz="2000" dirty="0" smtClean="0"/>
              <a:t>L’examen </a:t>
            </a:r>
            <a:r>
              <a:rPr lang="fr-FR" sz="2000" dirty="0"/>
              <a:t>du 18 novembre 2018 qui va se dérouler à Manosque verra 1 candidat présent option cibles. </a:t>
            </a:r>
            <a:endParaRPr lang="fr-FR" sz="2000" dirty="0" smtClean="0"/>
          </a:p>
          <a:p>
            <a:pPr algn="just"/>
            <a:r>
              <a:rPr lang="fr-FR" sz="2400" dirty="0" smtClean="0"/>
              <a:t>Les </a:t>
            </a:r>
            <a:r>
              <a:rPr lang="fr-FR" sz="2400" dirty="0"/>
              <a:t>résultats seront attendus pour la fin de l’année.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2988" y="106521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Arbitrage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661248"/>
            <a:ext cx="1296144" cy="10606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44824"/>
            <a:ext cx="1224136" cy="10557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71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755650" y="27352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Rapport des Commissions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b="1" dirty="0" smtClean="0"/>
              <a:t>III) </a:t>
            </a:r>
            <a:r>
              <a:rPr lang="fr-FR" sz="2400" b="1" dirty="0"/>
              <a:t>GRAINE D’ARBITRES :</a:t>
            </a:r>
            <a:endParaRPr lang="fr-FR" sz="2400" dirty="0"/>
          </a:p>
          <a:p>
            <a:r>
              <a:rPr lang="fr-FR" sz="2000" dirty="0"/>
              <a:t>La journée de formation des graines d’arbitres prévue à Gémenos en avril 2018 a été annulée faute de disponibilité.</a:t>
            </a:r>
          </a:p>
          <a:p>
            <a:r>
              <a:rPr lang="fr-FR" sz="2000" dirty="0"/>
              <a:t>La prochaine session est prévue le 24 novembre 2018 à Marignane sur la journée : matin partie théorique et après-midi mise en pratique sur les concours spécial jeunes.</a:t>
            </a:r>
          </a:p>
          <a:p>
            <a:r>
              <a:rPr lang="fr-FR" sz="2000" dirty="0"/>
              <a:t>Nous comptons poursuivre cette initiative et demandons aux clubs d’informer et de faire connaitre cette action aux archers qu’ils pressentent aptes à arbitrer.</a:t>
            </a:r>
          </a:p>
          <a:p>
            <a:r>
              <a:rPr lang="fr-FR" sz="2000" dirty="0"/>
              <a:t>Une autre session devrait être organisée en mars ou avril pour l’arbitrage de </a:t>
            </a:r>
            <a:r>
              <a:rPr lang="fr-FR" sz="2000" dirty="0" smtClean="0"/>
              <a:t>parcours. </a:t>
            </a:r>
            <a:endParaRPr lang="fr-FR" sz="2000" dirty="0"/>
          </a:p>
          <a:p>
            <a:r>
              <a:rPr lang="fr-FR" sz="2000" dirty="0" smtClean="0"/>
              <a:t>Merci pour </a:t>
            </a:r>
            <a:r>
              <a:rPr lang="fr-FR" sz="2000" dirty="0"/>
              <a:t>votre attention</a:t>
            </a:r>
            <a:r>
              <a:rPr lang="fr-FR" dirty="0"/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2988" y="106521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Arbitrage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65" y="5445224"/>
            <a:ext cx="1730005" cy="11521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74459" y="2048495"/>
            <a:ext cx="730374" cy="10225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64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4" name="ZoneTexte 3"/>
          <p:cNvSpPr txBox="1"/>
          <p:nvPr/>
        </p:nvSpPr>
        <p:spPr>
          <a:xfrm>
            <a:off x="684213" y="2708275"/>
            <a:ext cx="7775575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Matériel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749424" y="1772816"/>
            <a:ext cx="4038600" cy="41766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Feux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2 jeux à disposition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Déplacements des clubs minimisés, récupération en fin de compétition.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Responsabilité du club engagée lors de a réception.</a:t>
            </a:r>
          </a:p>
          <a:p>
            <a:pPr marL="914400" lvl="1" indent="-457200" eaLnBrk="1" fontAlgn="auto" hangingPunct="1">
              <a:spcAft>
                <a:spcPts val="0"/>
              </a:spcAft>
              <a:buNone/>
              <a:defRPr/>
            </a:pPr>
            <a:r>
              <a:rPr lang="fr-FR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Filets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Prêt possible de deux jeux.</a:t>
            </a:r>
            <a:endParaRPr lang="fr-FR" dirty="0"/>
          </a:p>
        </p:txBody>
      </p:sp>
      <p:sp>
        <p:nvSpPr>
          <p:cNvPr id="34820" name="Espace réservé du contenu 6"/>
          <p:cNvSpPr txBox="1">
            <a:spLocks/>
          </p:cNvSpPr>
          <p:nvPr/>
        </p:nvSpPr>
        <p:spPr bwMode="auto">
          <a:xfrm>
            <a:off x="4787900" y="1772816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altLang="fr-FR" sz="2800" dirty="0">
                <a:latin typeface="Calibri" pitchFamily="34" charset="0"/>
              </a:rPr>
              <a:t>Les Feux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2400" dirty="0">
                <a:latin typeface="Calibri" pitchFamily="34" charset="0"/>
              </a:rPr>
              <a:t>   </a:t>
            </a:r>
            <a:r>
              <a:rPr lang="fr-FR" altLang="fr-FR" sz="2400" dirty="0" smtClean="0">
                <a:latin typeface="Calibri" pitchFamily="34" charset="0"/>
              </a:rPr>
              <a:t>Disfonctionnements malgré 2 révisions des jeux cette année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2400" dirty="0" smtClean="0">
                <a:latin typeface="Calibri" pitchFamily="34" charset="0"/>
              </a:rPr>
              <a:t>=&gt; Remplacement des jeux avec reprise des anciens pour 1000€ pièce</a:t>
            </a:r>
            <a:endParaRPr lang="fr-FR" altLang="fr-FR" sz="2400" dirty="0">
              <a:latin typeface="Calibri" pitchFamily="34" charset="0"/>
            </a:endParaRPr>
          </a:p>
        </p:txBody>
      </p:sp>
      <p:pic>
        <p:nvPicPr>
          <p:cNvPr id="34821" name="Image 11" descr="inde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420938"/>
            <a:ext cx="6492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Image 13" descr="flie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652963"/>
            <a:ext cx="7921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042988" y="106521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Matériel</a:t>
            </a:r>
          </a:p>
        </p:txBody>
      </p:sp>
      <p:pic>
        <p:nvPicPr>
          <p:cNvPr id="11" name="Espace réservé du contenu 10" descr="Chronotir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0" y="1857672"/>
            <a:ext cx="1187624" cy="1979373"/>
          </a:xfrm>
        </p:spPr>
      </p:pic>
      <p:pic>
        <p:nvPicPr>
          <p:cNvPr id="12" name="Image 11" descr="Chronoti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8736" y="4653136"/>
            <a:ext cx="2029768" cy="1350718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0" y="6021288"/>
            <a:ext cx="8892480" cy="6477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14400" b="1" dirty="0">
                <a:latin typeface="+mj-lt"/>
                <a:ea typeface="+mj-ea"/>
                <a:cs typeface="+mj-cs"/>
              </a:rPr>
              <a:t>Pensez à remplir la convention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4400" b="1" dirty="0">
                <a:latin typeface="+mj-lt"/>
                <a:ea typeface="+mj-ea"/>
                <a:cs typeface="+mj-cs"/>
              </a:rPr>
              <a:t>même pour un </a:t>
            </a:r>
            <a:r>
              <a:rPr lang="fr-FR" sz="14400" b="1" dirty="0" smtClean="0">
                <a:latin typeface="+mj-lt"/>
                <a:ea typeface="+mj-ea"/>
                <a:cs typeface="+mj-cs"/>
              </a:rPr>
              <a:t>prêt et à vérifier le matériel lors de la réception </a:t>
            </a:r>
            <a:r>
              <a:rPr lang="fr-FR" sz="14400" b="1" dirty="0">
                <a:latin typeface="+mj-lt"/>
                <a:ea typeface="+mj-ea"/>
                <a:cs typeface="+mj-cs"/>
              </a:rPr>
              <a:t>!</a:t>
            </a:r>
            <a:r>
              <a:rPr lang="fr-FR" sz="4400" dirty="0">
                <a:latin typeface="+mj-lt"/>
                <a:ea typeface="+mj-ea"/>
                <a:cs typeface="+mj-cs"/>
              </a:rPr>
              <a:t/>
            </a:r>
            <a:br>
              <a:rPr lang="fr-FR" sz="4400" dirty="0">
                <a:latin typeface="+mj-lt"/>
                <a:ea typeface="+mj-ea"/>
                <a:cs typeface="+mj-cs"/>
              </a:rPr>
            </a:br>
            <a:endParaRPr lang="fr-F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4" name="ZoneTexte 3"/>
          <p:cNvSpPr txBox="1"/>
          <p:nvPr/>
        </p:nvSpPr>
        <p:spPr>
          <a:xfrm>
            <a:off x="684213" y="2708275"/>
            <a:ext cx="7775575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80975" y="2205038"/>
            <a:ext cx="2808288" cy="86518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4400" dirty="0"/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</a:rPr>
              <a:t>L’Arc News</a:t>
            </a:r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8" name="ZoneTexte 7"/>
          <p:cNvSpPr txBox="1"/>
          <p:nvPr/>
        </p:nvSpPr>
        <p:spPr>
          <a:xfrm>
            <a:off x="971550" y="128111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11188" y="3284538"/>
          <a:ext cx="8064895" cy="2593434"/>
        </p:xfrm>
        <a:graphic>
          <a:graphicData uri="http://schemas.openxmlformats.org/drawingml/2006/table">
            <a:tbl>
              <a:tblPr/>
              <a:tblGrid>
                <a:gridCol w="1905718"/>
                <a:gridCol w="2027153"/>
                <a:gridCol w="2027962"/>
                <a:gridCol w="2104062"/>
              </a:tblGrid>
              <a:tr h="8644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Années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2016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2017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2018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Publications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3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4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4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7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Nb abonnés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670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1170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1383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844675"/>
            <a:ext cx="82438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La soirée des champions : Deuxième</a:t>
            </a:r>
          </a:p>
        </p:txBody>
      </p:sp>
      <p:sp>
        <p:nvSpPr>
          <p:cNvPr id="37891" name="Espace réservé du contenu 6"/>
          <p:cNvSpPr>
            <a:spLocks noGrp="1"/>
          </p:cNvSpPr>
          <p:nvPr>
            <p:ph idx="1"/>
          </p:nvPr>
        </p:nvSpPr>
        <p:spPr>
          <a:xfrm>
            <a:off x="250825" y="2649538"/>
            <a:ext cx="8004175" cy="420846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fr-FR" altLang="fr-FR" dirty="0" smtClean="0"/>
          </a:p>
          <a:p>
            <a:pPr eaLnBrk="1" hangingPunct="1"/>
            <a:r>
              <a:rPr lang="fr-FR" altLang="fr-FR" dirty="0" smtClean="0"/>
              <a:t>17 champions honorés, 30 participants </a:t>
            </a:r>
          </a:p>
          <a:p>
            <a:pPr lvl="1" eaLnBrk="1" hangingPunct="1"/>
            <a:r>
              <a:rPr lang="fr-FR" altLang="fr-FR" dirty="0" smtClean="0"/>
              <a:t>Bonne ambiance et belle réussite </a:t>
            </a:r>
            <a:endParaRPr lang="fr-FR" altLang="fr-FR" sz="3000" dirty="0" smtClean="0"/>
          </a:p>
          <a:p>
            <a:pPr lvl="1" eaLnBrk="1" hangingPunct="1"/>
            <a:r>
              <a:rPr lang="fr-FR" altLang="fr-FR" dirty="0" smtClean="0"/>
              <a:t>On oubliera le repas un peu frugal !</a:t>
            </a:r>
          </a:p>
          <a:p>
            <a:pPr lvl="1" eaLnBrk="1" hangingPunct="1"/>
            <a:endParaRPr lang="fr-FR" altLang="fr-FR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fr-FR" altLang="fr-FR" sz="3600" dirty="0" smtClean="0"/>
              <a:t>A la prochaine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1550" y="128111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</p:txBody>
      </p:sp>
      <p:pic>
        <p:nvPicPr>
          <p:cNvPr id="37893" name="Picture 2" descr="C:\Users\pelle\AppData\Local\Microsoft\Windows\INetCache\IE\25GLKUIF\Clap_cinema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093218"/>
            <a:ext cx="10080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champag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4797152"/>
            <a:ext cx="1663578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5166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le site Internet ARC 13 – les </a:t>
            </a:r>
            <a:r>
              <a:rPr lang="fr-FR" sz="14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stats</a:t>
            </a:r>
            <a:endParaRPr lang="fr-FR" sz="14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2988" y="1136650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900113" y="2851150"/>
          <a:ext cx="7416824" cy="2882614"/>
        </p:xfrm>
        <a:graphic>
          <a:graphicData uri="http://schemas.openxmlformats.org/drawingml/2006/table">
            <a:tbl>
              <a:tblPr/>
              <a:tblGrid>
                <a:gridCol w="1757047"/>
                <a:gridCol w="1868724"/>
                <a:gridCol w="1888826"/>
                <a:gridCol w="1902227"/>
              </a:tblGrid>
              <a:tr h="4804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Années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2015 - 2016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2016-2017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2017 – 2018 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8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Nbre de visiteurs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852 – 5 400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13 284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b="1">
                          <a:latin typeface="Arial"/>
                          <a:ea typeface="Times New Roman"/>
                        </a:rPr>
                        <a:t>13 278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3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Taux de visites mobiles</a:t>
                      </a:r>
                      <a:endParaRPr lang="fr-FR" sz="180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16 %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27 %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800" i="1" dirty="0">
                          <a:latin typeface="Arial"/>
                          <a:ea typeface="Times New Roman"/>
                        </a:rPr>
                        <a:t>33 %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804025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le site Internet ARC 13 – les visites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</p:txBody>
      </p:sp>
      <p:pic>
        <p:nvPicPr>
          <p:cNvPr id="39940" name="Image 6" descr="20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36838"/>
            <a:ext cx="81359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341438"/>
            <a:ext cx="8316913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le site Internet ARC 13 – les consultations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87450" y="981075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Communication</a:t>
            </a:r>
          </a:p>
        </p:txBody>
      </p:sp>
      <p:pic>
        <p:nvPicPr>
          <p:cNvPr id="40964" name="Image 6" descr="Pages 20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133600"/>
            <a:ext cx="79930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31416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</a:t>
            </a: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Finance</a:t>
            </a:r>
            <a:endParaRPr lang="fr-FR" sz="5000" b="1" dirty="0">
              <a:solidFill>
                <a:srgbClr val="00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2018</a:t>
            </a:r>
            <a:endParaRPr lang="fr-FR" sz="5000" i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684213" y="2130425"/>
            <a:ext cx="7775575" cy="3170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Et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Challenge Départemental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773238"/>
            <a:ext cx="8316913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Résultats 2018 &amp; Prévisionnel 2019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430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" y="895350"/>
            <a:ext cx="115252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2014538" y="476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000" b="1"/>
              <a:t>COMPTE DE RESULTAT AU 31/08/17</a:t>
            </a:r>
            <a:endParaRPr lang="fr-FR" sz="800"/>
          </a:p>
          <a:p>
            <a:pPr eaLnBrk="0" hangingPunct="0"/>
            <a:endParaRPr lang="fr-FR"/>
          </a:p>
        </p:txBody>
      </p:sp>
      <p:sp>
        <p:nvSpPr>
          <p:cNvPr id="43014" name="Espace réservé du contenu 9"/>
          <p:cNvSpPr>
            <a:spLocks noGrp="1"/>
          </p:cNvSpPr>
          <p:nvPr>
            <p:ph idx="1"/>
          </p:nvPr>
        </p:nvSpPr>
        <p:spPr>
          <a:xfrm>
            <a:off x="179388" y="2387600"/>
            <a:ext cx="8002587" cy="421005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Compte de résultat 2018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4" action="ppaction://hlinkfile"/>
              </a:rPr>
              <a:t>Bilan au 31-08-18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5" action="ppaction://hlinkfile"/>
              </a:rPr>
              <a:t>Budget </a:t>
            </a:r>
            <a:r>
              <a:rPr lang="fr-FR" dirty="0" smtClean="0">
                <a:hlinkClick r:id="rId6" action="ppaction://hlinkfile"/>
              </a:rPr>
              <a:t>Prévisionnel</a:t>
            </a:r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331913" y="1125538"/>
            <a:ext cx="6985000" cy="706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31416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Vérificateur au compte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31416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Quitus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>
                <a:solidFill>
                  <a:srgbClr val="003399"/>
                </a:solidFill>
                <a:latin typeface="+mn-lt"/>
                <a:cs typeface="+mn-cs"/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3501008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hlinkClick r:id="rId2" action="ppaction://hlinkfile"/>
              </a:rPr>
              <a:t>Quitus 2018</a:t>
            </a:r>
            <a:endParaRPr lang="fr-FR" sz="3200" dirty="0"/>
          </a:p>
        </p:txBody>
      </p:sp>
      <p:pic>
        <p:nvPicPr>
          <p:cNvPr id="4" name="Image 3" descr="smil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996952"/>
            <a:ext cx="2667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3141663"/>
            <a:ext cx="7775575" cy="163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Le Plan de Développement</a:t>
            </a:r>
            <a:endParaRPr lang="fr-FR" sz="5000" b="1" dirty="0">
              <a:solidFill>
                <a:srgbClr val="00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i="1" dirty="0" smtClean="0">
                <a:solidFill>
                  <a:srgbClr val="003399"/>
                </a:solidFill>
                <a:latin typeface="+mn-lt"/>
                <a:cs typeface="+mn-cs"/>
              </a:rPr>
              <a:t>2020</a:t>
            </a:r>
            <a:endParaRPr lang="fr-FR" sz="5000" i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964488" cy="2736304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  <a:sym typeface="Wingdings"/>
              </a:rPr>
              <a:t> </a:t>
            </a:r>
            <a:r>
              <a:rPr lang="fr-FR" sz="3600" dirty="0" smtClean="0">
                <a:solidFill>
                  <a:schemeClr val="tx1"/>
                </a:solidFill>
              </a:rPr>
              <a:t>Diminution  des subventions : - 6 000 €</a:t>
            </a:r>
          </a:p>
          <a:p>
            <a:pPr algn="l"/>
            <a:endParaRPr lang="fr-FR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/>
              <a:buChar char="Ü"/>
            </a:pPr>
            <a:r>
              <a:rPr lang="fr-FR" sz="3600" dirty="0" smtClean="0">
                <a:solidFill>
                  <a:schemeClr val="tx1"/>
                </a:solidFill>
              </a:rPr>
              <a:t>Diminutions des dotations aux municipalités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Difficulté dans la recherche d’animations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135282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5" name="Image 4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869160"/>
            <a:ext cx="1905000" cy="1771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46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0786" y="170254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Evaluation des dépenses : </a:t>
            </a:r>
            <a:r>
              <a:rPr lang="fr-FR" sz="3600" dirty="0" smtClean="0">
                <a:solidFill>
                  <a:srgbClr val="FF0000"/>
                </a:solidFill>
              </a:rPr>
              <a:t>41 800 €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2448178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Evaluation des recettes :   </a:t>
            </a:r>
            <a:r>
              <a:rPr lang="fr-FR" sz="3600" dirty="0" smtClean="0">
                <a:solidFill>
                  <a:srgbClr val="FF0000"/>
                </a:solidFill>
              </a:rPr>
              <a:t>28 800 €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Animations : 9 800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Prestations Clubs : 8 300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Subventions CD : 5 500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fr-FR" sz="2800" dirty="0" smtClean="0"/>
              <a:t>Licences </a:t>
            </a:r>
            <a:r>
              <a:rPr lang="fr-FR" sz="3600" dirty="0" smtClean="0"/>
              <a:t>: </a:t>
            </a:r>
            <a:r>
              <a:rPr lang="fr-FR" sz="2800" dirty="0" smtClean="0"/>
              <a:t>5 200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87624" y="5157192"/>
            <a:ext cx="69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Il faut trouver un financement d’un montant de </a:t>
            </a:r>
            <a:r>
              <a:rPr lang="fr-FR" sz="3600" dirty="0" smtClean="0">
                <a:solidFill>
                  <a:srgbClr val="FF0000"/>
                </a:solidFill>
              </a:rPr>
              <a:t>13 000 €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980728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9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447" y="3924345"/>
            <a:ext cx="1843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 axes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5076473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Augmenter nos ressources propres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936631" y="2282677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Développer de nouvelles sources de financement en accord avec notre projet sportif</a:t>
            </a:r>
            <a:endParaRPr lang="fr-FR" sz="3200" dirty="0"/>
          </a:p>
        </p:txBody>
      </p:sp>
      <p:cxnSp>
        <p:nvCxnSpPr>
          <p:cNvPr id="7" name="Connecteur droit avec flèche 6"/>
          <p:cNvCxnSpPr>
            <a:stCxn id="3" idx="0"/>
          </p:cNvCxnSpPr>
          <p:nvPr/>
        </p:nvCxnSpPr>
        <p:spPr>
          <a:xfrm flipV="1">
            <a:off x="1202088" y="2700209"/>
            <a:ext cx="624189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3" idx="2"/>
          </p:cNvCxnSpPr>
          <p:nvPr/>
        </p:nvCxnSpPr>
        <p:spPr>
          <a:xfrm>
            <a:off x="1202088" y="4509120"/>
            <a:ext cx="806551" cy="9273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27584" y="1052736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6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683965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Développer de nouvelles sources de financement en accord avec notre projet sportif</a:t>
            </a:r>
          </a:p>
          <a:p>
            <a:pPr algn="ctr"/>
            <a:r>
              <a:rPr lang="fr-FR" sz="2000" dirty="0" smtClean="0"/>
              <a:t>(sur les deux prochaines années)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3688576"/>
            <a:ext cx="8964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Projet de création d’un Centre régional et départemental de tir à l’arc 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4512602"/>
            <a:ext cx="8964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Ü"/>
            </a:pPr>
            <a:r>
              <a:rPr lang="fr-FR" sz="2600" dirty="0" smtClean="0">
                <a:sym typeface="Wingdings"/>
              </a:rPr>
              <a:t>Développer le tir à l’arc dans le sport adapté et le sport santé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 smtClean="0">
                <a:sym typeface="Wingdings"/>
              </a:rPr>
              <a:t>En partenariat avec le comité départemental de sport adapté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 smtClean="0">
                <a:sym typeface="Wingdings"/>
              </a:rPr>
              <a:t>avec le CNDS en Co financeur</a:t>
            </a:r>
            <a:endParaRPr lang="fr-FR" sz="26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908720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1836113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Augmenter nos ressources propres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2576517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</a:t>
            </a:r>
            <a:r>
              <a:rPr lang="fr-FR" sz="2600" dirty="0" smtClean="0"/>
              <a:t>Prix des prestations clubs : 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2195736" y="3143556"/>
            <a:ext cx="489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Passer de 15 € à 20 € de l’heure </a:t>
            </a:r>
            <a:endParaRPr lang="fr-FR" sz="2600" dirty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3560309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</a:rPr>
              <a:t>Gain de 2760 €</a:t>
            </a:r>
            <a:endParaRPr lang="fr-FR" sz="26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23628" y="4581128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ym typeface="Wingdings"/>
              </a:rPr>
              <a:t> </a:t>
            </a:r>
            <a:r>
              <a:rPr lang="fr-FR" sz="2600" dirty="0" smtClean="0"/>
              <a:t>Augmentation des licences : </a:t>
            </a:r>
            <a:endParaRPr lang="fr-FR" sz="2600" dirty="0"/>
          </a:p>
        </p:txBody>
      </p:sp>
      <p:sp>
        <p:nvSpPr>
          <p:cNvPr id="8" name="ZoneTexte 7"/>
          <p:cNvSpPr txBox="1"/>
          <p:nvPr/>
        </p:nvSpPr>
        <p:spPr>
          <a:xfrm>
            <a:off x="827584" y="1052736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1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5166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ARC 13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7504" y="2459310"/>
            <a:ext cx="8893175" cy="4210050"/>
          </a:xfrm>
        </p:spPr>
        <p:txBody>
          <a:bodyPr rtlCol="0">
            <a:normAutofit fontScale="92500" lnSpcReduction="20000"/>
          </a:bodyPr>
          <a:lstStyle/>
          <a:p>
            <a:r>
              <a:rPr lang="fr-FR" dirty="0" smtClean="0"/>
              <a:t>L’ARC 13  est une manifestation constituée de  5 étapes. Elle est destinée aux archers débutants pour découvrir 5 disciplines du tir à l’arc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Nature ROY RENE(66)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Salle FOS SUR MER(81)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3D : GEMENOS (83)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Fédéral : ARLES (63)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Campagne AIX EN PROVENCE (62)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16013" y="1209675"/>
            <a:ext cx="6696075" cy="706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468784"/>
              </p:ext>
            </p:extLst>
          </p:nvPr>
        </p:nvGraphicFramePr>
        <p:xfrm>
          <a:off x="1259632" y="2708920"/>
          <a:ext cx="691276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50032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Jeunes -Poussins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 sans pratique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Découverte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Convention </a:t>
                      </a:r>
                      <a:r>
                        <a:rPr lang="fr-FR" dirty="0" err="1" smtClean="0"/>
                        <a:t>Handi</a:t>
                      </a:r>
                      <a:r>
                        <a:rPr lang="fr-FR" baseline="0" dirty="0" smtClean="0"/>
                        <a:t> et UNSS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4,60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4,60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3568" y="1844824"/>
            <a:ext cx="4320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Tarif depuis au moins 10 ans</a:t>
            </a:r>
            <a:endParaRPr lang="fr-FR" sz="2600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789040"/>
            <a:ext cx="5824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Proposition de Tarif pour la saison 2020</a:t>
            </a:r>
            <a:endParaRPr lang="fr-FR" sz="2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503567"/>
              </p:ext>
            </p:extLst>
          </p:nvPr>
        </p:nvGraphicFramePr>
        <p:xfrm>
          <a:off x="1259632" y="4722336"/>
          <a:ext cx="691276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50032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Jeunes -Poussins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Adultes sans pratique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Découverte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Convention </a:t>
                      </a:r>
                      <a:r>
                        <a:rPr lang="fr-FR" dirty="0" err="1" smtClean="0"/>
                        <a:t>Handi</a:t>
                      </a:r>
                      <a:r>
                        <a:rPr lang="fr-FR" baseline="0" dirty="0" smtClean="0"/>
                        <a:t> et UNSS</a:t>
                      </a:r>
                      <a:endParaRPr lang="fr-FR" dirty="0"/>
                    </a:p>
                  </a:txBody>
                  <a:tcPr>
                    <a:solidFill>
                      <a:srgbClr val="9BB7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987824" y="5960893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>
                <a:solidFill>
                  <a:srgbClr val="FF0000"/>
                </a:solidFill>
              </a:rPr>
              <a:t>Gain de 3680 €</a:t>
            </a:r>
            <a:endParaRPr lang="fr-FR" sz="26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7584" y="1052736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0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2134597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Tarif autres départements PACA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6970470"/>
              </p:ext>
            </p:extLst>
          </p:nvPr>
        </p:nvGraphicFramePr>
        <p:xfrm>
          <a:off x="1763688" y="2914992"/>
          <a:ext cx="4654867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686763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Jeunes - Poussins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Adultes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06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8,5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04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5,5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84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11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16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83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smtClean="0"/>
                        <a:t>8-6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10,50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13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3,05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smtClean="0"/>
                        <a:t>4,60</a:t>
                      </a:r>
                      <a:endParaRPr lang="fr-FR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27584" y="135282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2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ire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916832"/>
            <a:ext cx="1584176" cy="1296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403648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Récapitulatif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9675520"/>
              </p:ext>
            </p:extLst>
          </p:nvPr>
        </p:nvGraphicFramePr>
        <p:xfrm>
          <a:off x="611560" y="2636912"/>
          <a:ext cx="7704855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8060"/>
                <a:gridCol w="1324916"/>
                <a:gridCol w="1991879"/>
              </a:tblGrid>
              <a:tr h="640743">
                <a:tc gridSpan="2">
                  <a:txBody>
                    <a:bodyPr/>
                    <a:lstStyle/>
                    <a:p>
                      <a:pPr algn="ctr"/>
                      <a:r>
                        <a:rPr lang="fr-FR" sz="3000" dirty="0" smtClean="0"/>
                        <a:t>Récapitulatif</a:t>
                      </a:r>
                      <a:endParaRPr lang="fr-FR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000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r>
                        <a:rPr lang="fr-FR" dirty="0" smtClean="0"/>
                        <a:t>Besoin de financement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13 000</a:t>
                      </a:r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 ressources propres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6 440</a:t>
                      </a:r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Augmentation</a:t>
                      </a:r>
                      <a:r>
                        <a:rPr lang="fr-FR" baseline="0" dirty="0" smtClean="0"/>
                        <a:t> licences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3 680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Augmentation prestations clubs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2 760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financements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6 560 </a:t>
                      </a:r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Centre</a:t>
                      </a:r>
                      <a:r>
                        <a:rPr lang="fr-FR" baseline="0" dirty="0" smtClean="0"/>
                        <a:t> de tir à l’arc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3095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/>
                        <a:t>Nouveau</a:t>
                      </a:r>
                      <a:r>
                        <a:rPr lang="fr-FR" baseline="0" dirty="0" smtClean="0"/>
                        <a:t> public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1352823"/>
            <a:ext cx="6985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003399"/>
                </a:solidFill>
                <a:latin typeface="+mn-lt"/>
                <a:cs typeface="+mn-cs"/>
              </a:rPr>
              <a:t>Saison 2020</a:t>
            </a:r>
            <a:endParaRPr lang="fr-FR" sz="4000" b="1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9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2348880"/>
            <a:ext cx="7775575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Nomination du Représentant CD 13 </a:t>
            </a:r>
            <a:endParaRPr lang="fr-FR" sz="5000" b="1" dirty="0">
              <a:solidFill>
                <a:srgbClr val="00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>
                <a:solidFill>
                  <a:srgbClr val="003399"/>
                </a:solidFill>
                <a:latin typeface="+mn-lt"/>
                <a:cs typeface="+mn-cs"/>
              </a:rPr>
              <a:t> </a:t>
            </a: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AG FFTA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dirty="0" smtClean="0">
                <a:solidFill>
                  <a:srgbClr val="003399"/>
                </a:solidFill>
                <a:latin typeface="+mn-lt"/>
                <a:cs typeface="+mn-cs"/>
              </a:rPr>
              <a:t>2019</a:t>
            </a:r>
            <a:endParaRPr lang="fr-FR" sz="5000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2348880"/>
            <a:ext cx="7775575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Projet sportif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dirty="0" smtClean="0">
                <a:solidFill>
                  <a:srgbClr val="003399"/>
                </a:solidFill>
                <a:latin typeface="+mn-lt"/>
                <a:cs typeface="+mn-cs"/>
              </a:rPr>
              <a:t>2018 - 2019</a:t>
            </a:r>
            <a:endParaRPr lang="fr-FR" sz="5000" dirty="0">
              <a:solidFill>
                <a:srgbClr val="0033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84213" y="2348880"/>
            <a:ext cx="7775575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000" b="1" dirty="0" smtClean="0">
                <a:solidFill>
                  <a:srgbClr val="003399"/>
                </a:solidFill>
                <a:latin typeface="+mn-lt"/>
                <a:cs typeface="+mn-cs"/>
              </a:rPr>
              <a:t>Question(s) </a:t>
            </a:r>
            <a:endParaRPr lang="fr-FR" sz="5000" dirty="0">
              <a:solidFill>
                <a:srgbClr val="003399"/>
              </a:solidFill>
              <a:latin typeface="+mn-lt"/>
              <a:cs typeface="+mn-cs"/>
            </a:endParaRPr>
          </a:p>
        </p:txBody>
      </p:sp>
      <p:pic>
        <p:nvPicPr>
          <p:cNvPr id="3" name="Imag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501008"/>
            <a:ext cx="2592288" cy="3083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5166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ARC 13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0" y="2060575"/>
            <a:ext cx="9144000" cy="4210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Cette édition a été suivie par </a:t>
            </a:r>
          </a:p>
          <a:p>
            <a:r>
              <a:rPr lang="fr-FR" dirty="0" smtClean="0"/>
              <a:t>136 archers provenant de 12 clubs du département</a:t>
            </a:r>
          </a:p>
          <a:p>
            <a:endParaRPr lang="fr-FR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fr-FR" dirty="0" smtClean="0"/>
              <a:t>51 archers ont participé à 3 étapes nécessaires pour  l’attribution de  la récompense finale dans 15 catégories différentes.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5166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ARC 13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58888" y="1125538"/>
            <a:ext cx="6697662" cy="706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947936" y="2492897"/>
          <a:ext cx="7584506" cy="4077074"/>
        </p:xfrm>
        <a:graphic>
          <a:graphicData uri="http://schemas.openxmlformats.org/drawingml/2006/table">
            <a:tbl>
              <a:tblPr/>
              <a:tblGrid>
                <a:gridCol w="1449247"/>
                <a:gridCol w="1063950"/>
                <a:gridCol w="877969"/>
                <a:gridCol w="877969"/>
                <a:gridCol w="877269"/>
                <a:gridCol w="1268880"/>
                <a:gridCol w="524957"/>
                <a:gridCol w="644265"/>
              </a:tblGrid>
              <a:tr h="543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ROY RENE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FOS SUR MER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GEMENOS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 ARLES 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09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AIX EN PROVENCE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Nature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Salle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3D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Fédéral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Campagne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Arc dif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Aix en Provence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ARR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Fos sur Mer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Gemenos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 Lucs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Istres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Marignane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Pélissanne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St Martin de Crau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Salon La Barben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Peynier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Arles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5"/>
            <a:ext cx="6516688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ARC 13 – comparaison annuelle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7504" y="5732463"/>
            <a:ext cx="8569325" cy="936625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12800" b="1" dirty="0" smtClean="0">
                <a:latin typeface="+mj-lt"/>
                <a:ea typeface="+mj-ea"/>
                <a:cs typeface="+mj-cs"/>
              </a:rPr>
              <a:t>Bonne nouvelle </a:t>
            </a:r>
            <a:r>
              <a:rPr lang="fr-FR" sz="12800" b="1" dirty="0">
                <a:latin typeface="+mj-lt"/>
                <a:ea typeface="+mj-ea"/>
                <a:cs typeface="+mj-cs"/>
              </a:rPr>
              <a:t>: Augmentation du nombre d’archers et du nombre de </a:t>
            </a:r>
            <a:r>
              <a:rPr lang="fr-FR" sz="12800" b="1" dirty="0" smtClean="0">
                <a:latin typeface="+mj-lt"/>
                <a:ea typeface="+mj-ea"/>
                <a:cs typeface="+mj-cs"/>
              </a:rPr>
              <a:t>participations </a:t>
            </a:r>
            <a:r>
              <a:rPr lang="fr-FR" sz="16000" b="1" dirty="0">
                <a:latin typeface="+mj-lt"/>
                <a:ea typeface="+mj-ea"/>
                <a:cs typeface="+mj-cs"/>
              </a:rPr>
              <a:t/>
            </a:r>
            <a:br>
              <a:rPr lang="fr-FR" sz="16000" b="1" dirty="0">
                <a:latin typeface="+mj-lt"/>
                <a:ea typeface="+mj-ea"/>
                <a:cs typeface="+mj-cs"/>
              </a:rPr>
            </a:br>
            <a:endParaRPr lang="fr-FR" sz="160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58888" y="1065213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55576" y="2492895"/>
          <a:ext cx="7560841" cy="3024336"/>
        </p:xfrm>
        <a:graphic>
          <a:graphicData uri="http://schemas.openxmlformats.org/drawingml/2006/table">
            <a:tbl>
              <a:tblPr/>
              <a:tblGrid>
                <a:gridCol w="684300"/>
                <a:gridCol w="505912"/>
                <a:gridCol w="909784"/>
                <a:gridCol w="708562"/>
                <a:gridCol w="505197"/>
                <a:gridCol w="910497"/>
                <a:gridCol w="607237"/>
                <a:gridCol w="909784"/>
                <a:gridCol w="909784"/>
                <a:gridCol w="909784"/>
              </a:tblGrid>
              <a:tr h="502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Salle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Campagne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Nature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3D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09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Fédéral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Nb part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 compet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Nbr clubs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323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237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fr-F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136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362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9" marR="62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65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smi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021288"/>
            <a:ext cx="1259632" cy="809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 rot="16200000">
            <a:off x="-1319213" y="3632201"/>
            <a:ext cx="5229225" cy="1079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96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ARC 13 – Participations 2013 - </a:t>
            </a:r>
            <a:r>
              <a:rPr lang="fr-FR" sz="96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2018</a:t>
            </a:r>
            <a:endParaRPr lang="fr-FR" sz="96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71500" algn="l"/>
              </a:tabLst>
            </a:pPr>
            <a:endParaRPr lang="fr-FR" altLang="fr-FR"/>
          </a:p>
        </p:txBody>
      </p:sp>
      <p:sp>
        <p:nvSpPr>
          <p:cNvPr id="9362" name="Rectangle 1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71500" algn="l"/>
              </a:tabLst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825" y="1065213"/>
            <a:ext cx="4643438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563253" y="1912671"/>
          <a:ext cx="5681156" cy="4828697"/>
        </p:xfrm>
        <a:graphic>
          <a:graphicData uri="http://schemas.openxmlformats.org/drawingml/2006/table">
            <a:tbl>
              <a:tblPr/>
              <a:tblGrid>
                <a:gridCol w="2397290"/>
                <a:gridCol w="549353"/>
                <a:gridCol w="549353"/>
                <a:gridCol w="549353"/>
                <a:gridCol w="549353"/>
                <a:gridCol w="549353"/>
                <a:gridCol w="537101"/>
              </a:tblGrid>
              <a:tr h="194492">
                <a:tc>
                  <a:txBody>
                    <a:bodyPr/>
                    <a:lstStyle/>
                    <a:p>
                      <a:endParaRPr lang="fr-FR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917" marR="3191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3">
                <a:tc>
                  <a:txBody>
                    <a:bodyPr/>
                    <a:lstStyle/>
                    <a:p>
                      <a:endParaRPr lang="fr-FR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917" marR="3191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AIX EN PROVENCE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CHATEAURENARD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FOS SUR MER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GEMENOS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TROIS LUCS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ISTRES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MARIGNANE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PELISSANNE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 MARTIN DE CRAU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SALON DE PROVENCE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VENTABREN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ARLES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LES PENNES MIRABEAU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MALLEMORT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PEYNIER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CARNOUX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MIMET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7" marR="319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628774"/>
            <a:ext cx="8892480" cy="122416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4400" dirty="0">
                <a:latin typeface="+mn-lt"/>
                <a:cs typeface="+mn-cs"/>
              </a:rPr>
              <a:t> </a:t>
            </a:r>
            <a:r>
              <a:rPr lang="fr-FR" sz="14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Spécial Jeunes </a:t>
            </a:r>
            <a:r>
              <a:rPr lang="fr-FR" sz="14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2018 Déjà présenté à la dernière AG !</a:t>
            </a:r>
            <a:endParaRPr lang="fr-FR" sz="14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3" name="Espace réservé du contenu 6"/>
          <p:cNvSpPr>
            <a:spLocks noGrp="1"/>
          </p:cNvSpPr>
          <p:nvPr>
            <p:ph idx="1"/>
          </p:nvPr>
        </p:nvSpPr>
        <p:spPr>
          <a:xfrm>
            <a:off x="323850" y="2747342"/>
            <a:ext cx="8004175" cy="42100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fr-FR" dirty="0" smtClean="0"/>
              <a:t>Il y a eu six épreuves :</a:t>
            </a:r>
          </a:p>
          <a:p>
            <a:r>
              <a:rPr lang="fr-FR" dirty="0" smtClean="0"/>
              <a:t>CHATEAURENARD (64) , MARIGNANE (50) , GEMENOS (50) ; SAINTMARTIN DE CRAU (59) PELISSANNE (58), PHOCEENS (51)</a:t>
            </a:r>
          </a:p>
          <a:p>
            <a:r>
              <a:rPr lang="fr-FR" dirty="0" smtClean="0"/>
              <a:t>Ces compétitions ont rassemblé 141 archers, issus de 15 clubs. </a:t>
            </a:r>
          </a:p>
          <a:p>
            <a:r>
              <a:rPr lang="fr-FR" dirty="0" smtClean="0"/>
              <a:t>Trois  archers sont sortis du Spécial Jeunes.</a:t>
            </a:r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042988" y="1136650"/>
            <a:ext cx="6697662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3399"/>
                </a:solidFill>
                <a:latin typeface="+mn-lt"/>
                <a:cs typeface="+mn-cs"/>
              </a:rPr>
              <a:t>Commission Jeunes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1073</Words>
  <Application>Microsoft Office PowerPoint</Application>
  <PresentationFormat>Affichage à l'écran (4:3)</PresentationFormat>
  <Paragraphs>575</Paragraphs>
  <Slides>45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communication</dc:title>
  <dc:creator>Microsoft</dc:creator>
  <cp:lastModifiedBy>Joseph Pellen</cp:lastModifiedBy>
  <cp:revision>70</cp:revision>
  <dcterms:created xsi:type="dcterms:W3CDTF">2017-11-28T10:55:39Z</dcterms:created>
  <dcterms:modified xsi:type="dcterms:W3CDTF">2018-11-09T19:49:53Z</dcterms:modified>
</cp:coreProperties>
</file>