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347" r:id="rId2"/>
    <p:sldId id="317" r:id="rId3"/>
    <p:sldId id="292" r:id="rId4"/>
    <p:sldId id="353" r:id="rId5"/>
    <p:sldId id="354" r:id="rId6"/>
    <p:sldId id="355" r:id="rId7"/>
    <p:sldId id="293" r:id="rId8"/>
    <p:sldId id="356" r:id="rId9"/>
    <p:sldId id="357" r:id="rId10"/>
    <p:sldId id="358" r:id="rId11"/>
    <p:sldId id="359" r:id="rId12"/>
    <p:sldId id="290" r:id="rId13"/>
    <p:sldId id="300" r:id="rId14"/>
    <p:sldId id="263" r:id="rId15"/>
    <p:sldId id="335" r:id="rId16"/>
    <p:sldId id="307" r:id="rId17"/>
    <p:sldId id="308" r:id="rId18"/>
    <p:sldId id="256" r:id="rId19"/>
    <p:sldId id="260" r:id="rId20"/>
    <p:sldId id="257" r:id="rId21"/>
    <p:sldId id="258" r:id="rId22"/>
    <p:sldId id="259" r:id="rId23"/>
    <p:sldId id="352" r:id="rId24"/>
    <p:sldId id="309" r:id="rId25"/>
    <p:sldId id="324" r:id="rId26"/>
    <p:sldId id="318" r:id="rId27"/>
    <p:sldId id="320" r:id="rId28"/>
    <p:sldId id="351" r:id="rId29"/>
    <p:sldId id="338" r:id="rId30"/>
    <p:sldId id="339" r:id="rId31"/>
    <p:sldId id="348" r:id="rId32"/>
    <p:sldId id="349" r:id="rId33"/>
    <p:sldId id="350" r:id="rId3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1AB22CA-D86E-4A1C-BFAF-ABDD324DD849}" type="datetimeFigureOut">
              <a:rPr lang="fr-FR"/>
              <a:pPr>
                <a:defRPr/>
              </a:pPr>
              <a:t>20/11/2019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3F1FBCA-D597-4CC2-A024-CF455BD04CF2}"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10" descr="FFTA logo"/>
          <p:cNvPicPr>
            <a:picLocks noChangeAspect="1" noChangeArrowheads="1"/>
          </p:cNvPicPr>
          <p:nvPr userDrawn="1"/>
        </p:nvPicPr>
        <p:blipFill>
          <a:blip r:embed="rId2" cstate="print"/>
          <a:srcRect/>
          <a:stretch>
            <a:fillRect/>
          </a:stretch>
        </p:blipFill>
        <p:spPr bwMode="auto">
          <a:xfrm>
            <a:off x="0" y="0"/>
            <a:ext cx="1331913" cy="908050"/>
          </a:xfrm>
          <a:prstGeom prst="rect">
            <a:avLst/>
          </a:prstGeom>
          <a:noFill/>
          <a:ln w="9525">
            <a:noFill/>
            <a:miter lim="800000"/>
            <a:headEnd/>
            <a:tailEnd/>
          </a:ln>
        </p:spPr>
      </p:pic>
      <p:pic>
        <p:nvPicPr>
          <p:cNvPr id="5" name="Image 11" descr="E:\Arc-CD13\Doc officiel\logo_cd13_a.jpg"/>
          <p:cNvPicPr>
            <a:picLocks noChangeAspect="1" noChangeArrowheads="1"/>
          </p:cNvPicPr>
          <p:nvPr userDrawn="1"/>
        </p:nvPicPr>
        <p:blipFill>
          <a:blip r:embed="rId3" cstate="print"/>
          <a:srcRect/>
          <a:stretch>
            <a:fillRect/>
          </a:stretch>
        </p:blipFill>
        <p:spPr bwMode="auto">
          <a:xfrm>
            <a:off x="3419475" y="0"/>
            <a:ext cx="1854200" cy="1238250"/>
          </a:xfrm>
          <a:prstGeom prst="rect">
            <a:avLst/>
          </a:prstGeom>
          <a:noFill/>
          <a:ln w="9525">
            <a:noFill/>
            <a:miter lim="800000"/>
            <a:headEnd/>
            <a:tailEnd/>
          </a:ln>
        </p:spPr>
      </p:pic>
      <p:sp>
        <p:nvSpPr>
          <p:cNvPr id="2" name="Titre 1"/>
          <p:cNvSpPr>
            <a:spLocks noGrp="1"/>
          </p:cNvSpPr>
          <p:nvPr>
            <p:ph type="ctrTitle"/>
          </p:nvPr>
        </p:nvSpPr>
        <p:spPr>
          <a:xfrm>
            <a:off x="1475656" y="1700808"/>
            <a:ext cx="5976664" cy="864095"/>
          </a:xfrm>
        </p:spPr>
        <p:txBody>
          <a:bodyPr/>
          <a:lstStyle/>
          <a:p>
            <a:r>
              <a:rPr lang="fr-FR" dirty="0" smtClean="0"/>
              <a:t>Cliquez pour modifier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6" name="Espace réservé de la date 3"/>
          <p:cNvSpPr>
            <a:spLocks noGrp="1"/>
          </p:cNvSpPr>
          <p:nvPr>
            <p:ph type="dt" sz="half" idx="10"/>
          </p:nvPr>
        </p:nvSpPr>
        <p:spPr/>
        <p:txBody>
          <a:bodyPr/>
          <a:lstStyle>
            <a:lvl1pPr>
              <a:defRPr/>
            </a:lvl1pPr>
          </a:lstStyle>
          <a:p>
            <a:pPr>
              <a:defRPr/>
            </a:pPr>
            <a:fld id="{BFD09543-AEDD-4720-BD35-4CB2D98CADED}" type="datetimeFigureOut">
              <a:rPr lang="fr-FR"/>
              <a:pPr>
                <a:defRPr/>
              </a:pPr>
              <a:t>20/11/2019</a:t>
            </a:fld>
            <a:endParaRPr lang="fr-FR"/>
          </a:p>
        </p:txBody>
      </p:sp>
      <p:sp>
        <p:nvSpPr>
          <p:cNvPr id="7" name="Espace réservé du pied de page 4"/>
          <p:cNvSpPr>
            <a:spLocks noGrp="1"/>
          </p:cNvSpPr>
          <p:nvPr>
            <p:ph type="ftr" sz="quarter" idx="11"/>
          </p:nvPr>
        </p:nvSpPr>
        <p:spPr/>
        <p:txBody>
          <a:bodyPr/>
          <a:lstStyle>
            <a:lvl1pPr>
              <a:defRPr/>
            </a:lvl1pPr>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pPr>
              <a:defRPr/>
            </a:pPr>
            <a:fld id="{5DA241B6-A72C-4538-B7D5-9CBA3B5AB84C}"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270B6E8-0A3A-4F93-978C-DC9D2E96C29F}"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3264958-5A22-48A6-A15B-2694D8650A5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C375105-51EF-427A-89CA-CC230F0F2FF9}"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4F53D6-11B6-4B45-AA2D-94DEA09ED52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82C6636-2EF2-4647-867F-8321A336D067}"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1017A76-5B62-4B33-8144-F9340CA9EAB9}"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438A6E4-0D15-42D2-BD29-54AA7FC8EF5A}" type="datetimeFigureOut">
              <a:rPr lang="fr-FR"/>
              <a:pPr>
                <a:defRPr/>
              </a:pPr>
              <a:t>20/11/2019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97F33B-09C0-4CD2-98BF-1F15ADEC3FF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974B6A5-50E6-45B0-A7B8-11F5C50B1289}"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E69F56F-D8D1-4063-B2CD-03F63919F3D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3874A29-87CE-4147-832E-24F40EADA191}" type="datetimeFigureOut">
              <a:rPr lang="fr-FR"/>
              <a:pPr>
                <a:defRPr/>
              </a:pPr>
              <a:t>20/11/2019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9125A1B-FE0F-4DC9-985C-8F70AB78DD7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1983FFD-B4CF-46C3-9C86-E3AB6BFE439E}" type="datetimeFigureOut">
              <a:rPr lang="fr-FR"/>
              <a:pPr>
                <a:defRPr/>
              </a:pPr>
              <a:t>20/11/2019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AF2AF60-BE3E-4165-A0CA-2BFD576DCCB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F2AEDA6-DC6D-4702-9660-ED6F2D349F06}" type="datetimeFigureOut">
              <a:rPr lang="fr-FR"/>
              <a:pPr>
                <a:defRPr/>
              </a:pPr>
              <a:t>20/11/2019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CD044BC-89DF-4D0E-9B58-2C386E40E42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C219AE9-6972-4A15-9B28-2251B270E0A0}"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FFA9FB6-FC71-4DFC-BD7F-CCEF5C6C242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39836D4-3EC1-4142-89D4-3C8A8D0CE019}" type="datetimeFigureOut">
              <a:rPr lang="fr-FR"/>
              <a:pPr>
                <a:defRPr/>
              </a:pPr>
              <a:t>20/11/2019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95E0383-31A2-4BFE-9C21-1B2D7739BED8}"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84213" y="1268413"/>
            <a:ext cx="7354887" cy="509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57200" y="1916113"/>
            <a:ext cx="8002588"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336AABF-8235-43D2-9F21-216BA462C99E}" type="datetimeFigureOut">
              <a:rPr lang="fr-FR"/>
              <a:pPr>
                <a:defRPr/>
              </a:pPr>
              <a:t>20/11/2019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51279A3-98D7-4F09-BF62-177D5279662A}" type="slidenum">
              <a:rPr lang="fr-FR"/>
              <a:pPr>
                <a:defRPr/>
              </a:pPr>
              <a:t>‹N°›</a:t>
            </a:fld>
            <a:endParaRPr lang="fr-FR"/>
          </a:p>
        </p:txBody>
      </p:sp>
      <p:pic>
        <p:nvPicPr>
          <p:cNvPr id="1031" name="Image 6" descr="FFTA logo"/>
          <p:cNvPicPr>
            <a:picLocks noChangeAspect="1" noChangeArrowheads="1"/>
          </p:cNvPicPr>
          <p:nvPr/>
        </p:nvPicPr>
        <p:blipFill>
          <a:blip r:embed="rId13" cstate="print"/>
          <a:srcRect/>
          <a:stretch>
            <a:fillRect/>
          </a:stretch>
        </p:blipFill>
        <p:spPr bwMode="auto">
          <a:xfrm>
            <a:off x="0" y="0"/>
            <a:ext cx="1331913" cy="908050"/>
          </a:xfrm>
          <a:prstGeom prst="rect">
            <a:avLst/>
          </a:prstGeom>
          <a:noFill/>
          <a:ln w="9525">
            <a:noFill/>
            <a:miter lim="800000"/>
            <a:headEnd/>
            <a:tailEnd/>
          </a:ln>
        </p:spPr>
      </p:pic>
      <p:pic>
        <p:nvPicPr>
          <p:cNvPr id="1032" name="Image 7" descr="E:\Arc-CD13\Doc officiel\logo_cd13_a.jpg"/>
          <p:cNvPicPr>
            <a:picLocks noChangeAspect="1" noChangeArrowheads="1"/>
          </p:cNvPicPr>
          <p:nvPr/>
        </p:nvPicPr>
        <p:blipFill>
          <a:blip r:embed="rId14" cstate="print"/>
          <a:srcRect/>
          <a:stretch>
            <a:fillRect/>
          </a:stretch>
        </p:blipFill>
        <p:spPr bwMode="auto">
          <a:xfrm>
            <a:off x="3563938" y="0"/>
            <a:ext cx="1800225" cy="1125538"/>
          </a:xfrm>
          <a:prstGeom prst="rect">
            <a:avLst/>
          </a:prstGeom>
          <a:noFill/>
          <a:ln w="9525">
            <a:noFill/>
            <a:miter lim="800000"/>
            <a:headEnd/>
            <a:tailEnd/>
          </a:ln>
        </p:spPr>
      </p:pic>
      <p:pic>
        <p:nvPicPr>
          <p:cNvPr id="1033" name="Image 9" descr="Logo CR PACA.png"/>
          <p:cNvPicPr>
            <a:picLocks noChangeAspect="1"/>
          </p:cNvPicPr>
          <p:nvPr/>
        </p:nvPicPr>
        <p:blipFill>
          <a:blip r:embed="rId15" cstate="print"/>
          <a:srcRect/>
          <a:stretch>
            <a:fillRect/>
          </a:stretch>
        </p:blipFill>
        <p:spPr bwMode="auto">
          <a:xfrm>
            <a:off x="6940550" y="0"/>
            <a:ext cx="2203450" cy="981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755650" y="27352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Rapport </a:t>
            </a:r>
            <a:r>
              <a:rPr lang="fr-FR" sz="5000" b="1" dirty="0" smtClean="0">
                <a:solidFill>
                  <a:srgbClr val="003399"/>
                </a:solidFill>
                <a:latin typeface="+mn-lt"/>
                <a:cs typeface="+mn-cs"/>
              </a:rPr>
              <a:t>Moral</a:t>
            </a:r>
            <a:endParaRPr lang="fr-FR" sz="5000" b="1" dirty="0">
              <a:solidFill>
                <a:srgbClr val="003399"/>
              </a:solidFill>
              <a:latin typeface="+mn-lt"/>
              <a:cs typeface="+mn-cs"/>
            </a:endParaRPr>
          </a:p>
          <a:p>
            <a:pPr algn="ctr" fontAlgn="auto">
              <a:spcBef>
                <a:spcPts val="0"/>
              </a:spcBef>
              <a:spcAft>
                <a:spcPts val="0"/>
              </a:spcAft>
              <a:defRPr/>
            </a:pPr>
            <a:r>
              <a:rPr lang="fr-FR" sz="5000" b="1" dirty="0">
                <a:solidFill>
                  <a:srgbClr val="003399"/>
                </a:solidFill>
                <a:latin typeface="+mn-lt"/>
                <a:cs typeface="+mn-cs"/>
              </a:rPr>
              <a:t> </a:t>
            </a:r>
            <a:r>
              <a:rPr lang="fr-FR" sz="5000" i="1" dirty="0" smtClean="0">
                <a:solidFill>
                  <a:srgbClr val="003399"/>
                </a:solidFill>
                <a:latin typeface="+mn-lt"/>
                <a:cs typeface="+mn-cs"/>
              </a:rPr>
              <a:t>2018-2019</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1115616" y="1772816"/>
            <a:ext cx="1800200"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ARC 13</a:t>
            </a:r>
          </a:p>
        </p:txBody>
      </p:sp>
      <p:sp>
        <p:nvSpPr>
          <p:cNvPr id="6" name="ZoneTexte 5"/>
          <p:cNvSpPr txBox="1"/>
          <p:nvPr/>
        </p:nvSpPr>
        <p:spPr>
          <a:xfrm>
            <a:off x="1116013" y="1209675"/>
            <a:ext cx="6696075" cy="7064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graphicFrame>
        <p:nvGraphicFramePr>
          <p:cNvPr id="8" name="Tableau 7"/>
          <p:cNvGraphicFramePr>
            <a:graphicFrameLocks noGrp="1"/>
          </p:cNvGraphicFramePr>
          <p:nvPr/>
        </p:nvGraphicFramePr>
        <p:xfrm>
          <a:off x="2915818" y="1916832"/>
          <a:ext cx="5328590" cy="4869162"/>
        </p:xfrm>
        <a:graphic>
          <a:graphicData uri="http://schemas.openxmlformats.org/drawingml/2006/table">
            <a:tbl>
              <a:tblPr/>
              <a:tblGrid>
                <a:gridCol w="2367476"/>
                <a:gridCol w="418891"/>
                <a:gridCol w="449597"/>
                <a:gridCol w="449597"/>
                <a:gridCol w="448964"/>
                <a:gridCol w="449597"/>
                <a:gridCol w="372234"/>
                <a:gridCol w="372234"/>
              </a:tblGrid>
              <a:tr h="335061">
                <a:tc>
                  <a:txBody>
                    <a:bodyPr/>
                    <a:lstStyle/>
                    <a:p>
                      <a:endParaRPr lang="fr-FR" sz="800" dirty="0">
                        <a:latin typeface="Calibri"/>
                        <a:ea typeface="Times New Roman"/>
                        <a:cs typeface="Times New Roman"/>
                      </a:endParaRPr>
                    </a:p>
                  </a:txBody>
                  <a:tcPr marL="31053" marR="31053"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2018</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2019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832">
                <a:tc>
                  <a:txBody>
                    <a:bodyPr/>
                    <a:lstStyle/>
                    <a:p>
                      <a:endParaRPr lang="fr-FR" sz="800">
                        <a:latin typeface="Calibri"/>
                        <a:ea typeface="Times New Roman"/>
                        <a:cs typeface="Times New Roman"/>
                      </a:endParaRPr>
                    </a:p>
                  </a:txBody>
                  <a:tcPr marL="31053" marR="31053"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 </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AIX EN PROVENCE</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68</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ARLES</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CARNOUX</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CHATEAURENARD</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70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FOS SUR MER</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dirty="0">
                          <a:solidFill>
                            <a:srgbClr val="000000"/>
                          </a:solidFill>
                          <a:latin typeface="Calibri"/>
                          <a:ea typeface="Times New Roman"/>
                          <a:cs typeface="Times New Roman"/>
                        </a:rPr>
                        <a:t>9</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GEMENOS</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ISTRES</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LES PENNES MIRABEAU</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76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MALLEMORT</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dirty="0">
                          <a:solidFill>
                            <a:srgbClr val="000000"/>
                          </a:solidFill>
                          <a:latin typeface="Calibri"/>
                          <a:ea typeface="Times New Roman"/>
                          <a:cs typeface="Times New Roman"/>
                        </a:rPr>
                        <a:t>MARIGNANE</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dirty="0">
                          <a:solidFill>
                            <a:srgbClr val="000000"/>
                          </a:solidFill>
                          <a:latin typeface="Calibri"/>
                          <a:ea typeface="Times New Roman"/>
                          <a:cs typeface="Times New Roman"/>
                        </a:rPr>
                        <a:t>MIMET</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dirty="0">
                          <a:solidFill>
                            <a:srgbClr val="000000"/>
                          </a:solidFill>
                          <a:latin typeface="Calibri"/>
                          <a:ea typeface="Times New Roman"/>
                          <a:cs typeface="Times New Roman"/>
                        </a:rPr>
                        <a:t>PELISSANNE</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PEYNIER</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18</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8</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SALON DE PROVENCE</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ST  MARTIN DE CRAU</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35</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59</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24</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a:solidFill>
                            <a:srgbClr val="000000"/>
                          </a:solidFill>
                          <a:latin typeface="Calibri"/>
                          <a:ea typeface="Times New Roman"/>
                          <a:cs typeface="Times New Roman"/>
                        </a:rPr>
                        <a:t>TROIS LUCS</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11</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30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23</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46</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12</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40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17</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57">
                <a:tc>
                  <a:txBody>
                    <a:bodyPr/>
                    <a:lstStyle/>
                    <a:p>
                      <a:pPr>
                        <a:lnSpc>
                          <a:spcPct val="115000"/>
                        </a:lnSpc>
                        <a:spcAft>
                          <a:spcPts val="0"/>
                        </a:spcAft>
                      </a:pPr>
                      <a:r>
                        <a:rPr lang="fr-FR" sz="800" dirty="0">
                          <a:solidFill>
                            <a:srgbClr val="000000"/>
                          </a:solidFill>
                          <a:latin typeface="Calibri"/>
                          <a:ea typeface="Times New Roman"/>
                          <a:cs typeface="Times New Roman"/>
                        </a:rPr>
                        <a:t>VENTABREN</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2</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a:solidFill>
                            <a:srgbClr val="000000"/>
                          </a:solidFill>
                          <a:latin typeface="Calibri"/>
                          <a:ea typeface="Times New Roman"/>
                          <a:cs typeface="Times New Roman"/>
                        </a:rPr>
                        <a:t>0</a:t>
                      </a:r>
                      <a:endParaRPr lang="fr-FR" sz="80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800" dirty="0">
                          <a:solidFill>
                            <a:srgbClr val="000000"/>
                          </a:solidFill>
                          <a:latin typeface="Calibri"/>
                          <a:ea typeface="Times New Roman"/>
                          <a:cs typeface="Times New Roman"/>
                        </a:rPr>
                        <a:t>25</a:t>
                      </a:r>
                      <a:endParaRPr lang="fr-FR" sz="800" dirty="0">
                        <a:latin typeface="Calibri"/>
                        <a:ea typeface="Calibri"/>
                        <a:cs typeface="Times New Roman"/>
                      </a:endParaRPr>
                    </a:p>
                  </a:txBody>
                  <a:tcPr marL="31053" marR="31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1115616" y="1772816"/>
            <a:ext cx="6516688"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smtClean="0">
                <a:latin typeface="+mn-lt"/>
                <a:cs typeface="+mn-cs"/>
              </a:rPr>
              <a:t>Remerciements</a:t>
            </a:r>
            <a:endParaRPr lang="fr-FR" sz="14400" dirty="0">
              <a:solidFill>
                <a:schemeClr val="tx2">
                  <a:lumMod val="75000"/>
                </a:schemeClr>
              </a:solidFill>
              <a:latin typeface="+mn-lt"/>
              <a:cs typeface="+mn-cs"/>
            </a:endParaRPr>
          </a:p>
        </p:txBody>
      </p:sp>
      <p:sp>
        <p:nvSpPr>
          <p:cNvPr id="6" name="ZoneTexte 5"/>
          <p:cNvSpPr txBox="1"/>
          <p:nvPr/>
        </p:nvSpPr>
        <p:spPr>
          <a:xfrm>
            <a:off x="1116013" y="1209675"/>
            <a:ext cx="6696075" cy="7064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sp>
        <p:nvSpPr>
          <p:cNvPr id="7" name="Espace réservé du contenu 6"/>
          <p:cNvSpPr>
            <a:spLocks noGrp="1"/>
          </p:cNvSpPr>
          <p:nvPr>
            <p:ph idx="1"/>
          </p:nvPr>
        </p:nvSpPr>
        <p:spPr>
          <a:xfrm>
            <a:off x="467544" y="2647950"/>
            <a:ext cx="8676456" cy="4210050"/>
          </a:xfrm>
        </p:spPr>
        <p:txBody>
          <a:bodyPr/>
          <a:lstStyle/>
          <a:p>
            <a:endParaRPr lang="fr-FR" sz="2800" dirty="0" smtClean="0"/>
          </a:p>
          <a:p>
            <a:r>
              <a:rPr lang="fr-FR" sz="2800" dirty="0" smtClean="0"/>
              <a:t>Nous remercions tous les clubs qui organisent les compétitions Spécial Jeunes et ARC 13 et permettent  ainsi aux jeunes archers de faire leur apprentissage et d’arriver performant sur les compétitions qualificatives.</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684213" y="2708275"/>
            <a:ext cx="7775575" cy="861774"/>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a:t>
            </a:r>
            <a:r>
              <a:rPr lang="fr-FR" sz="5000" b="1" dirty="0" smtClean="0">
                <a:solidFill>
                  <a:srgbClr val="003399"/>
                </a:solidFill>
                <a:latin typeface="+mn-lt"/>
                <a:cs typeface="+mn-cs"/>
              </a:rPr>
              <a:t>Stages</a:t>
            </a:r>
            <a:endParaRPr lang="fr-FR" sz="5000" b="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684213" y="2708275"/>
            <a:ext cx="7775575" cy="861774"/>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a:t>
            </a:r>
            <a:r>
              <a:rPr lang="fr-FR" sz="5000" b="1" dirty="0" smtClean="0">
                <a:solidFill>
                  <a:srgbClr val="003399"/>
                </a:solidFill>
                <a:latin typeface="+mn-lt"/>
                <a:cs typeface="+mn-cs"/>
              </a:rPr>
              <a:t>Parcours</a:t>
            </a:r>
            <a:endParaRPr lang="fr-FR" sz="5000" b="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684213" y="2708275"/>
            <a:ext cx="7775575" cy="861774"/>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a:t>
            </a:r>
            <a:r>
              <a:rPr lang="fr-FR" sz="5000" b="1" dirty="0" smtClean="0">
                <a:solidFill>
                  <a:srgbClr val="003399"/>
                </a:solidFill>
                <a:latin typeface="+mn-lt"/>
                <a:cs typeface="+mn-cs"/>
              </a:rPr>
              <a:t>Arbitrage</a:t>
            </a:r>
            <a:endParaRPr lang="fr-FR" sz="5000" b="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42988" y="1124744"/>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a:t>
            </a:r>
            <a:r>
              <a:rPr lang="fr-FR" sz="4000" b="1" dirty="0" smtClean="0">
                <a:solidFill>
                  <a:srgbClr val="003399"/>
                </a:solidFill>
                <a:latin typeface="+mn-lt"/>
                <a:cs typeface="+mn-cs"/>
              </a:rPr>
              <a:t>Arbitrage</a:t>
            </a:r>
            <a:endParaRPr lang="fr-FR" sz="4000" b="1" dirty="0">
              <a:solidFill>
                <a:srgbClr val="003399"/>
              </a:solidFill>
              <a:latin typeface="+mn-lt"/>
              <a:cs typeface="+mn-c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52320" y="1916436"/>
            <a:ext cx="1224136" cy="1224136"/>
          </a:xfrm>
          <a:prstGeom prst="rect">
            <a:avLst/>
          </a:prstGeom>
        </p:spPr>
      </p:pic>
      <p:sp>
        <p:nvSpPr>
          <p:cNvPr id="6" name="Espace réservé du contenu 5"/>
          <p:cNvSpPr>
            <a:spLocks noGrp="1"/>
          </p:cNvSpPr>
          <p:nvPr>
            <p:ph idx="1"/>
          </p:nvPr>
        </p:nvSpPr>
        <p:spPr/>
        <p:txBody>
          <a:bodyPr/>
          <a:lstStyle/>
          <a:p>
            <a:endParaRPr lang="fr-FR"/>
          </a:p>
        </p:txBody>
      </p:sp>
    </p:spTree>
    <p:extLst>
      <p:ext uri="{BB962C8B-B14F-4D97-AF65-F5344CB8AC3E}">
        <p14:creationId xmlns:p14="http://schemas.microsoft.com/office/powerpoint/2010/main" xmlns="" val="3728962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4" name="ZoneTexte 3"/>
          <p:cNvSpPr txBox="1"/>
          <p:nvPr/>
        </p:nvSpPr>
        <p:spPr>
          <a:xfrm>
            <a:off x="684213" y="2708275"/>
            <a:ext cx="7775575" cy="861774"/>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a:t>
            </a:r>
            <a:r>
              <a:rPr lang="fr-FR" sz="5000" b="1" dirty="0" smtClean="0">
                <a:solidFill>
                  <a:srgbClr val="003399"/>
                </a:solidFill>
                <a:latin typeface="+mn-lt"/>
                <a:cs typeface="+mn-cs"/>
              </a:rPr>
              <a:t>Matériel</a:t>
            </a:r>
            <a:endParaRPr lang="fr-FR" sz="5000" b="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1" name="Image 11" descr="index.png"/>
          <p:cNvPicPr>
            <a:picLocks noChangeAspect="1"/>
          </p:cNvPicPr>
          <p:nvPr/>
        </p:nvPicPr>
        <p:blipFill>
          <a:blip r:embed="rId2" cstate="print"/>
          <a:srcRect/>
          <a:stretch>
            <a:fillRect/>
          </a:stretch>
        </p:blipFill>
        <p:spPr bwMode="auto">
          <a:xfrm>
            <a:off x="4859338" y="2420938"/>
            <a:ext cx="649287" cy="573087"/>
          </a:xfrm>
          <a:prstGeom prst="rect">
            <a:avLst/>
          </a:prstGeom>
          <a:noFill/>
          <a:ln w="9525">
            <a:noFill/>
            <a:miter lim="800000"/>
            <a:headEnd/>
            <a:tailEnd/>
          </a:ln>
        </p:spPr>
      </p:pic>
      <p:pic>
        <p:nvPicPr>
          <p:cNvPr id="34823" name="Image 13" descr="fliet.jpg"/>
          <p:cNvPicPr>
            <a:picLocks noChangeAspect="1"/>
          </p:cNvPicPr>
          <p:nvPr/>
        </p:nvPicPr>
        <p:blipFill>
          <a:blip r:embed="rId3" cstate="print"/>
          <a:srcRect/>
          <a:stretch>
            <a:fillRect/>
          </a:stretch>
        </p:blipFill>
        <p:spPr bwMode="auto">
          <a:xfrm>
            <a:off x="35496" y="4941094"/>
            <a:ext cx="792162" cy="792162"/>
          </a:xfrm>
          <a:prstGeom prst="rect">
            <a:avLst/>
          </a:prstGeom>
          <a:noFill/>
          <a:ln w="9525">
            <a:noFill/>
            <a:miter lim="800000"/>
            <a:headEnd/>
            <a:tailEnd/>
          </a:ln>
        </p:spPr>
      </p:pic>
      <p:sp>
        <p:nvSpPr>
          <p:cNvPr id="9" name="ZoneTexte 8"/>
          <p:cNvSpPr txBox="1"/>
          <p:nvPr/>
        </p:nvSpPr>
        <p:spPr>
          <a:xfrm>
            <a:off x="1042988" y="1065213"/>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Matériel</a:t>
            </a:r>
          </a:p>
        </p:txBody>
      </p:sp>
      <p:pic>
        <p:nvPicPr>
          <p:cNvPr id="11" name="Espace réservé du contenu 10" descr="Chronotir.jpg"/>
          <p:cNvPicPr>
            <a:picLocks noGrp="1" noChangeAspect="1"/>
          </p:cNvPicPr>
          <p:nvPr>
            <p:ph sz="half" idx="2"/>
          </p:nvPr>
        </p:nvPicPr>
        <p:blipFill>
          <a:blip r:embed="rId4" cstate="print"/>
          <a:stretch>
            <a:fillRect/>
          </a:stretch>
        </p:blipFill>
        <p:spPr>
          <a:xfrm>
            <a:off x="0" y="1857672"/>
            <a:ext cx="1187624" cy="1979373"/>
          </a:xfrm>
        </p:spPr>
      </p:pic>
      <p:pic>
        <p:nvPicPr>
          <p:cNvPr id="12" name="Image 11" descr="Chronotir 2.jpg"/>
          <p:cNvPicPr>
            <a:picLocks noChangeAspect="1"/>
          </p:cNvPicPr>
          <p:nvPr/>
        </p:nvPicPr>
        <p:blipFill>
          <a:blip r:embed="rId5" cstate="print"/>
          <a:stretch>
            <a:fillRect/>
          </a:stretch>
        </p:blipFill>
        <p:spPr>
          <a:xfrm>
            <a:off x="4211960" y="4310530"/>
            <a:ext cx="2029768" cy="1350718"/>
          </a:xfrm>
          <a:prstGeom prst="rect">
            <a:avLst/>
          </a:prstGeom>
        </p:spPr>
      </p:pic>
      <p:sp>
        <p:nvSpPr>
          <p:cNvPr id="10" name="Espace réservé du contenu 9"/>
          <p:cNvSpPr>
            <a:spLocks noGrp="1"/>
          </p:cNvSpPr>
          <p:nvPr>
            <p:ph sz="half" idx="1"/>
          </p:nvPr>
        </p:nvSpPr>
        <p:spPr>
          <a:xfrm>
            <a:off x="683568" y="2060848"/>
            <a:ext cx="4038600" cy="4525963"/>
          </a:xfrm>
        </p:spPr>
        <p:txBody>
          <a:bodyPr/>
          <a:lstStyle/>
          <a:p>
            <a:r>
              <a:rPr lang="fr-FR" dirty="0" err="1" smtClean="0"/>
              <a:t>Chronotirs</a:t>
            </a:r>
            <a:endParaRPr lang="fr-FR" dirty="0" smtClean="0"/>
          </a:p>
          <a:p>
            <a:pPr lvl="1"/>
            <a:r>
              <a:rPr lang="fr-FR" dirty="0" smtClean="0"/>
              <a:t>Aucun soucis avec les nouveaux </a:t>
            </a:r>
            <a:r>
              <a:rPr lang="fr-FR" dirty="0" err="1" smtClean="0"/>
              <a:t>Chronotirs</a:t>
            </a:r>
            <a:r>
              <a:rPr lang="fr-FR" dirty="0" smtClean="0"/>
              <a:t> cette année. </a:t>
            </a:r>
          </a:p>
          <a:p>
            <a:pPr lvl="1"/>
            <a:endParaRPr lang="fr-FR" dirty="0" smtClean="0"/>
          </a:p>
          <a:p>
            <a:pPr marL="514350" indent="-457200" eaLnBrk="1" fontAlgn="auto" hangingPunct="1">
              <a:spcAft>
                <a:spcPts val="0"/>
              </a:spcAft>
              <a:defRPr/>
            </a:pPr>
            <a:r>
              <a:rPr lang="fr-FR" dirty="0" smtClean="0"/>
              <a:t>Les </a:t>
            </a:r>
            <a:r>
              <a:rPr lang="fr-FR" dirty="0" smtClean="0"/>
              <a:t>Filets</a:t>
            </a:r>
          </a:p>
          <a:p>
            <a:pPr lvl="1">
              <a:defRPr/>
            </a:pPr>
            <a:r>
              <a:rPr lang="fr-FR" dirty="0" smtClean="0"/>
              <a:t>Prêt possible de deux jeux gratuits avec les </a:t>
            </a:r>
            <a:r>
              <a:rPr lang="fr-FR" dirty="0" err="1" smtClean="0"/>
              <a:t>Chronotirs</a:t>
            </a:r>
            <a:r>
              <a:rPr lang="fr-FR" dirty="0" smtClean="0"/>
              <a:t> </a:t>
            </a:r>
            <a:r>
              <a:rPr lang="fr-FR" dirty="0" smtClean="0"/>
              <a:t>.</a:t>
            </a:r>
            <a:endParaRPr lang="fr-FR" dirty="0" smtClean="0"/>
          </a:p>
          <a:p>
            <a:endParaRPr lang="fr-FR" dirty="0"/>
          </a:p>
        </p:txBody>
      </p:sp>
      <p:pic>
        <p:nvPicPr>
          <p:cNvPr id="1026" name="Picture 2" descr="C:\Users\pelle\AppData\Local\Microsoft\Windows\INetCache\IE\KHASPIN4\smiley1_sl-designs1024x768[1].jpg"/>
          <p:cNvPicPr>
            <a:picLocks noChangeAspect="1" noChangeArrowheads="1"/>
          </p:cNvPicPr>
          <p:nvPr/>
        </p:nvPicPr>
        <p:blipFill>
          <a:blip r:embed="rId6" cstate="print"/>
          <a:srcRect/>
          <a:stretch>
            <a:fillRect/>
          </a:stretch>
        </p:blipFill>
        <p:spPr bwMode="auto">
          <a:xfrm>
            <a:off x="3203848" y="3429000"/>
            <a:ext cx="648072" cy="486054"/>
          </a:xfrm>
          <a:prstGeom prst="rect">
            <a:avLst/>
          </a:prstGeom>
          <a:noFill/>
        </p:spPr>
      </p:pic>
      <p:pic>
        <p:nvPicPr>
          <p:cNvPr id="13" name="Picture 2" descr="C:\Users\pelle\AppData\Local\Microsoft\Windows\INetCache\IE\KHASPIN4\smiley1_sl-designs1024x768[1].jpg"/>
          <p:cNvPicPr>
            <a:picLocks noChangeAspect="1" noChangeArrowheads="1"/>
          </p:cNvPicPr>
          <p:nvPr/>
        </p:nvPicPr>
        <p:blipFill>
          <a:blip r:embed="rId6" cstate="print"/>
          <a:srcRect/>
          <a:stretch>
            <a:fillRect/>
          </a:stretch>
        </p:blipFill>
        <p:spPr bwMode="auto">
          <a:xfrm>
            <a:off x="3203848" y="5535234"/>
            <a:ext cx="648072" cy="486054"/>
          </a:xfrm>
          <a:prstGeom prst="rect">
            <a:avLst/>
          </a:prstGeom>
          <a:noFill/>
        </p:spPr>
      </p:pic>
      <p:sp>
        <p:nvSpPr>
          <p:cNvPr id="14" name="Rectangle 13"/>
          <p:cNvSpPr/>
          <p:nvPr/>
        </p:nvSpPr>
        <p:spPr>
          <a:xfrm>
            <a:off x="5868144" y="2276872"/>
            <a:ext cx="2987824" cy="3693319"/>
          </a:xfrm>
          <a:prstGeom prst="rect">
            <a:avLst/>
          </a:prstGeom>
        </p:spPr>
        <p:txBody>
          <a:bodyPr wrap="square">
            <a:spAutoFit/>
          </a:bodyPr>
          <a:lstStyle/>
          <a:p>
            <a:pPr fontAlgn="auto">
              <a:spcAft>
                <a:spcPts val="0"/>
              </a:spcAft>
              <a:defRPr/>
            </a:pPr>
            <a:r>
              <a:rPr lang="fr-FR" b="1" dirty="0" smtClean="0"/>
              <a:t>Pensez à remplir la convention </a:t>
            </a:r>
          </a:p>
          <a:p>
            <a:pPr fontAlgn="auto">
              <a:spcAft>
                <a:spcPts val="0"/>
              </a:spcAft>
              <a:defRPr/>
            </a:pPr>
            <a:r>
              <a:rPr lang="fr-FR" b="1" dirty="0" smtClean="0"/>
              <a:t>même pour un prêt et à vérifier le matériel lors de la réception </a:t>
            </a:r>
            <a:r>
              <a:rPr lang="fr-FR" b="1" dirty="0" smtClean="0"/>
              <a:t>!</a:t>
            </a:r>
          </a:p>
          <a:p>
            <a:pPr fontAlgn="auto">
              <a:spcAft>
                <a:spcPts val="0"/>
              </a:spcAft>
              <a:defRPr/>
            </a:pPr>
            <a:endParaRPr lang="fr-FR" b="1" dirty="0" smtClean="0"/>
          </a:p>
          <a:p>
            <a:pPr fontAlgn="auto">
              <a:spcAft>
                <a:spcPts val="0"/>
              </a:spcAft>
              <a:defRPr/>
            </a:pPr>
            <a:endParaRPr lang="fr-FR" b="1" dirty="0" smtClean="0"/>
          </a:p>
          <a:p>
            <a:pPr fontAlgn="auto">
              <a:spcAft>
                <a:spcPts val="0"/>
              </a:spcAft>
              <a:defRPr/>
            </a:pPr>
            <a:r>
              <a:rPr lang="fr-FR" b="1" dirty="0" smtClean="0"/>
              <a:t>Quand un club récupère les </a:t>
            </a:r>
            <a:r>
              <a:rPr lang="fr-FR" b="1" dirty="0" err="1" smtClean="0"/>
              <a:t>Chronotirs</a:t>
            </a:r>
            <a:r>
              <a:rPr lang="fr-FR" b="1" dirty="0" smtClean="0"/>
              <a:t> </a:t>
            </a:r>
            <a:r>
              <a:rPr lang="fr-FR" b="1" dirty="0" smtClean="0"/>
              <a:t>il est de sa responsabilité de s’assurer que les feux sont en état et complets.</a:t>
            </a:r>
            <a:endParaRPr lang="fr-FR" b="1" dirty="0" smtClean="0"/>
          </a:p>
          <a:p>
            <a:pPr algn="ctr" fontAlgn="auto">
              <a:spcAft>
                <a:spcPts val="0"/>
              </a:spcAft>
              <a:defRPr/>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4" name="ZoneTexte 3"/>
          <p:cNvSpPr txBox="1"/>
          <p:nvPr/>
        </p:nvSpPr>
        <p:spPr>
          <a:xfrm>
            <a:off x="684213" y="2708275"/>
            <a:ext cx="7775575" cy="1631950"/>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Communication</a:t>
            </a:r>
          </a:p>
          <a:p>
            <a:pPr algn="ctr" fontAlgn="auto">
              <a:spcBef>
                <a:spcPts val="0"/>
              </a:spcBef>
              <a:spcAft>
                <a:spcPts val="0"/>
              </a:spcAft>
              <a:defRPr/>
            </a:pPr>
            <a:r>
              <a:rPr lang="fr-FR" sz="5000" b="1" dirty="0">
                <a:solidFill>
                  <a:srgbClr val="003399"/>
                </a:solidFill>
                <a:latin typeface="+mn-lt"/>
                <a:cs typeface="+mn-cs"/>
              </a:rPr>
              <a:t> </a:t>
            </a:r>
            <a:r>
              <a:rPr lang="fr-FR" sz="5000" i="1" dirty="0">
                <a:solidFill>
                  <a:srgbClr val="003399"/>
                </a:solidFill>
                <a:latin typeface="+mn-lt"/>
                <a:cs typeface="+mn-cs"/>
              </a:rPr>
              <a:t>2017-2018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0975" y="2205038"/>
            <a:ext cx="2808288" cy="865187"/>
          </a:xfrm>
        </p:spPr>
        <p:txBody>
          <a:bodyPr rtlCol="0">
            <a:normAutofit fontScale="25000" lnSpcReduction="20000"/>
          </a:bodyPr>
          <a:lstStyle/>
          <a:p>
            <a:pPr eaLnBrk="1" fontAlgn="auto" hangingPunct="1">
              <a:spcAft>
                <a:spcPts val="0"/>
              </a:spcAft>
              <a:defRPr/>
            </a:pPr>
            <a:endParaRPr lang="fr-FR" dirty="0"/>
          </a:p>
          <a:p>
            <a:pPr eaLnBrk="1" fontAlgn="auto" hangingPunct="1">
              <a:spcAft>
                <a:spcPts val="0"/>
              </a:spcAft>
              <a:defRPr/>
            </a:pPr>
            <a:endParaRPr lang="fr-FR" dirty="0"/>
          </a:p>
          <a:p>
            <a:pPr eaLnBrk="1" fontAlgn="auto" hangingPunct="1">
              <a:spcAft>
                <a:spcPts val="0"/>
              </a:spcAft>
              <a:defRPr/>
            </a:pPr>
            <a:r>
              <a:rPr lang="fr-FR" sz="14400" dirty="0"/>
              <a:t> </a:t>
            </a:r>
            <a:r>
              <a:rPr lang="fr-FR" sz="14400" dirty="0">
                <a:solidFill>
                  <a:schemeClr val="tx2">
                    <a:lumMod val="75000"/>
                  </a:schemeClr>
                </a:solidFill>
              </a:rPr>
              <a:t>L’Arc News</a:t>
            </a:r>
          </a:p>
        </p:txBody>
      </p:sp>
      <p:sp>
        <p:nvSpPr>
          <p:cNvPr id="3686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8" name="ZoneTexte 7"/>
          <p:cNvSpPr txBox="1"/>
          <p:nvPr/>
        </p:nvSpPr>
        <p:spPr>
          <a:xfrm>
            <a:off x="971550" y="1281113"/>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Communication</a:t>
            </a:r>
          </a:p>
        </p:txBody>
      </p:sp>
      <p:sp>
        <p:nvSpPr>
          <p:cNvPr id="36891" name="Rectangle 2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fr-FR"/>
          </a:p>
        </p:txBody>
      </p:sp>
      <p:graphicFrame>
        <p:nvGraphicFramePr>
          <p:cNvPr id="9" name="Tableau 8"/>
          <p:cNvGraphicFramePr>
            <a:graphicFrameLocks noGrp="1"/>
          </p:cNvGraphicFramePr>
          <p:nvPr/>
        </p:nvGraphicFramePr>
        <p:xfrm>
          <a:off x="1187622" y="3139820"/>
          <a:ext cx="7200801" cy="2449419"/>
        </p:xfrm>
        <a:graphic>
          <a:graphicData uri="http://schemas.openxmlformats.org/drawingml/2006/table">
            <a:tbl>
              <a:tblPr/>
              <a:tblGrid>
                <a:gridCol w="1718091"/>
                <a:gridCol w="1827570"/>
                <a:gridCol w="1827570"/>
                <a:gridCol w="1827570"/>
              </a:tblGrid>
              <a:tr h="816473">
                <a:tc>
                  <a:txBody>
                    <a:bodyPr/>
                    <a:lstStyle/>
                    <a:p>
                      <a:pPr marL="457200" algn="ctr">
                        <a:lnSpc>
                          <a:spcPct val="115000"/>
                        </a:lnSpc>
                        <a:spcAft>
                          <a:spcPts val="0"/>
                        </a:spcAft>
                      </a:pPr>
                      <a:r>
                        <a:rPr lang="fr-FR" sz="1100">
                          <a:latin typeface="Arial"/>
                          <a:ea typeface="Times New Roman"/>
                        </a:rPr>
                        <a:t>Années</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2017</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2018</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2019</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73">
                <a:tc>
                  <a:txBody>
                    <a:bodyPr/>
                    <a:lstStyle/>
                    <a:p>
                      <a:pPr marL="457200" algn="ctr">
                        <a:lnSpc>
                          <a:spcPct val="115000"/>
                        </a:lnSpc>
                        <a:spcAft>
                          <a:spcPts val="0"/>
                        </a:spcAft>
                      </a:pPr>
                      <a:r>
                        <a:rPr lang="fr-FR" sz="1100">
                          <a:latin typeface="Arial"/>
                          <a:ea typeface="Times New Roman"/>
                        </a:rPr>
                        <a:t>Publications</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4</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4</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3</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73">
                <a:tc>
                  <a:txBody>
                    <a:bodyPr/>
                    <a:lstStyle/>
                    <a:p>
                      <a:pPr marL="457200" algn="ctr">
                        <a:lnSpc>
                          <a:spcPct val="115000"/>
                        </a:lnSpc>
                        <a:spcAft>
                          <a:spcPts val="0"/>
                        </a:spcAft>
                      </a:pPr>
                      <a:r>
                        <a:rPr lang="fr-FR" sz="1100">
                          <a:latin typeface="Arial"/>
                          <a:ea typeface="Times New Roman"/>
                        </a:rPr>
                        <a:t>Nb abonnés</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1170</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a:latin typeface="Arial"/>
                          <a:ea typeface="Times New Roman"/>
                        </a:rPr>
                        <a:t>1383</a:t>
                      </a:r>
                      <a:endParaRPr lang="fr-FR" sz="100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fr-FR" sz="1100" dirty="0">
                          <a:latin typeface="Arial"/>
                          <a:ea typeface="Times New Roman"/>
                        </a:rPr>
                        <a:t>1330</a:t>
                      </a:r>
                      <a:endParaRPr lang="fr-FR" sz="1000" dirty="0">
                        <a:latin typeface="Times New Roman"/>
                        <a:ea typeface="Times New Roman"/>
                      </a:endParaRPr>
                    </a:p>
                  </a:txBody>
                  <a:tcPr marL="66731" marR="667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755650" y="27352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Rapport des Commissions</a:t>
            </a:r>
          </a:p>
          <a:p>
            <a:pPr algn="ctr" fontAlgn="auto">
              <a:spcBef>
                <a:spcPts val="0"/>
              </a:spcBef>
              <a:spcAft>
                <a:spcPts val="0"/>
              </a:spcAft>
              <a:defRPr/>
            </a:pPr>
            <a:r>
              <a:rPr lang="fr-FR" sz="5000" b="1" dirty="0">
                <a:solidFill>
                  <a:srgbClr val="003399"/>
                </a:solidFill>
                <a:latin typeface="+mn-lt"/>
                <a:cs typeface="+mn-cs"/>
              </a:rPr>
              <a:t> </a:t>
            </a:r>
            <a:r>
              <a:rPr lang="fr-FR" sz="5000" i="1" dirty="0" smtClean="0">
                <a:solidFill>
                  <a:srgbClr val="003399"/>
                </a:solidFill>
                <a:latin typeface="+mn-lt"/>
                <a:cs typeface="+mn-cs"/>
              </a:rPr>
              <a:t>2018-2019</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628775"/>
            <a:ext cx="6516688"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le site Internet ARC 13 – les </a:t>
            </a:r>
            <a:r>
              <a:rPr lang="fr-FR" sz="14400" dirty="0" err="1">
                <a:solidFill>
                  <a:schemeClr val="tx2">
                    <a:lumMod val="75000"/>
                  </a:schemeClr>
                </a:solidFill>
                <a:latin typeface="+mn-lt"/>
                <a:cs typeface="+mn-cs"/>
              </a:rPr>
              <a:t>stats</a:t>
            </a:r>
            <a:endParaRPr lang="fr-FR" sz="14400" dirty="0">
              <a:solidFill>
                <a:schemeClr val="tx2">
                  <a:lumMod val="75000"/>
                </a:schemeClr>
              </a:solidFill>
              <a:latin typeface="+mn-lt"/>
              <a:cs typeface="+mn-cs"/>
            </a:endParaRPr>
          </a:p>
        </p:txBody>
      </p:sp>
      <p:sp>
        <p:nvSpPr>
          <p:cNvPr id="7" name="ZoneTexte 6"/>
          <p:cNvSpPr txBox="1"/>
          <p:nvPr/>
        </p:nvSpPr>
        <p:spPr>
          <a:xfrm>
            <a:off x="1042988" y="1136650"/>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Communication</a:t>
            </a:r>
          </a:p>
        </p:txBody>
      </p:sp>
      <p:graphicFrame>
        <p:nvGraphicFramePr>
          <p:cNvPr id="6" name="Tableau 5"/>
          <p:cNvGraphicFramePr>
            <a:graphicFrameLocks noGrp="1"/>
          </p:cNvGraphicFramePr>
          <p:nvPr/>
        </p:nvGraphicFramePr>
        <p:xfrm>
          <a:off x="1115616" y="2564904"/>
          <a:ext cx="7128792" cy="3384377"/>
        </p:xfrm>
        <a:graphic>
          <a:graphicData uri="http://schemas.openxmlformats.org/drawingml/2006/table">
            <a:tbl>
              <a:tblPr/>
              <a:tblGrid>
                <a:gridCol w="1403832"/>
                <a:gridCol w="1452144"/>
                <a:gridCol w="1316499"/>
                <a:gridCol w="1507889"/>
                <a:gridCol w="1448428"/>
              </a:tblGrid>
              <a:tr h="966965">
                <a:tc>
                  <a:txBody>
                    <a:bodyPr/>
                    <a:lstStyle/>
                    <a:p>
                      <a:pPr marL="457200" algn="ctr">
                        <a:lnSpc>
                          <a:spcPct val="115000"/>
                        </a:lnSpc>
                        <a:spcAft>
                          <a:spcPts val="600"/>
                        </a:spcAft>
                      </a:pPr>
                      <a:r>
                        <a:rPr lang="fr-FR" sz="1100">
                          <a:latin typeface="Arial"/>
                          <a:ea typeface="Times New Roman"/>
                        </a:rPr>
                        <a:t>Années</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2015 - 2016</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2016-2017</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2017 – 2018 </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2018 – 2019 </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965">
                <a:tc>
                  <a:txBody>
                    <a:bodyPr/>
                    <a:lstStyle/>
                    <a:p>
                      <a:pPr marL="457200" algn="ctr">
                        <a:lnSpc>
                          <a:spcPct val="115000"/>
                        </a:lnSpc>
                        <a:spcAft>
                          <a:spcPts val="600"/>
                        </a:spcAft>
                      </a:pPr>
                      <a:r>
                        <a:rPr lang="fr-FR" sz="1100">
                          <a:latin typeface="Arial"/>
                          <a:ea typeface="Times New Roman"/>
                        </a:rPr>
                        <a:t>Nbre de visiteurs</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852 – 5 400</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13 284</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b="1">
                          <a:latin typeface="Arial"/>
                          <a:ea typeface="Times New Roman"/>
                        </a:rPr>
                        <a:t>13 278</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b="1">
                          <a:latin typeface="Arial"/>
                          <a:ea typeface="Times New Roman"/>
                        </a:rPr>
                        <a:t>10 344</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0447">
                <a:tc>
                  <a:txBody>
                    <a:bodyPr/>
                    <a:lstStyle/>
                    <a:p>
                      <a:pPr marL="457200" algn="ctr">
                        <a:lnSpc>
                          <a:spcPct val="115000"/>
                        </a:lnSpc>
                        <a:spcAft>
                          <a:spcPts val="600"/>
                        </a:spcAft>
                      </a:pPr>
                      <a:r>
                        <a:rPr lang="fr-FR" sz="1100">
                          <a:latin typeface="Arial"/>
                          <a:ea typeface="Times New Roman"/>
                        </a:rPr>
                        <a:t>Taux de visites mobiles</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16 %</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a:latin typeface="Arial"/>
                          <a:ea typeface="Times New Roman"/>
                        </a:rPr>
                        <a:t>27 %</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i="1">
                          <a:latin typeface="Arial"/>
                          <a:ea typeface="Times New Roman"/>
                        </a:rPr>
                        <a:t>33 %</a:t>
                      </a:r>
                      <a:endParaRPr lang="fr-F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600"/>
                        </a:spcAft>
                      </a:pPr>
                      <a:r>
                        <a:rPr lang="fr-FR" sz="1100" i="1" dirty="0">
                          <a:latin typeface="Arial"/>
                          <a:ea typeface="Times New Roman"/>
                        </a:rPr>
                        <a:t>40 %</a:t>
                      </a:r>
                      <a:endParaRPr lang="fr-F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628775"/>
            <a:ext cx="6804025"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le site Internet ARC 13 – les visites</a:t>
            </a:r>
          </a:p>
        </p:txBody>
      </p:sp>
      <p:sp>
        <p:nvSpPr>
          <p:cNvPr id="6" name="ZoneTexte 5"/>
          <p:cNvSpPr txBox="1"/>
          <p:nvPr/>
        </p:nvSpPr>
        <p:spPr>
          <a:xfrm>
            <a:off x="1042988" y="1136650"/>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Communication</a:t>
            </a:r>
          </a:p>
        </p:txBody>
      </p:sp>
      <p:pic>
        <p:nvPicPr>
          <p:cNvPr id="7" name="Image 6" descr="Statistiques site internet  2018-2019.png"/>
          <p:cNvPicPr/>
          <p:nvPr/>
        </p:nvPicPr>
        <p:blipFill>
          <a:blip r:embed="rId2" cstate="print"/>
          <a:stretch>
            <a:fillRect/>
          </a:stretch>
        </p:blipFill>
        <p:spPr>
          <a:xfrm>
            <a:off x="1259632" y="2420888"/>
            <a:ext cx="7128792" cy="410445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341438"/>
            <a:ext cx="8316913"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le site Internet ARC 13 – les consultations</a:t>
            </a:r>
          </a:p>
        </p:txBody>
      </p:sp>
      <p:sp>
        <p:nvSpPr>
          <p:cNvPr id="6" name="ZoneTexte 5"/>
          <p:cNvSpPr txBox="1"/>
          <p:nvPr/>
        </p:nvSpPr>
        <p:spPr>
          <a:xfrm>
            <a:off x="1187450" y="981075"/>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Communication</a:t>
            </a:r>
          </a:p>
        </p:txBody>
      </p:sp>
      <p:pic>
        <p:nvPicPr>
          <p:cNvPr id="7" name="Image 6" descr="Pages plus visitées 1.JPG"/>
          <p:cNvPicPr/>
          <p:nvPr/>
        </p:nvPicPr>
        <p:blipFill>
          <a:blip r:embed="rId2" cstate="print"/>
          <a:stretch>
            <a:fillRect/>
          </a:stretch>
        </p:blipFill>
        <p:spPr>
          <a:xfrm>
            <a:off x="1043608" y="2276872"/>
            <a:ext cx="6912768" cy="403244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341438"/>
            <a:ext cx="8316913"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le site Internet ARC 13 – les consultations</a:t>
            </a:r>
          </a:p>
        </p:txBody>
      </p:sp>
      <p:sp>
        <p:nvSpPr>
          <p:cNvPr id="6" name="ZoneTexte 5"/>
          <p:cNvSpPr txBox="1"/>
          <p:nvPr/>
        </p:nvSpPr>
        <p:spPr>
          <a:xfrm>
            <a:off x="1187450" y="981075"/>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Communication</a:t>
            </a:r>
          </a:p>
        </p:txBody>
      </p:sp>
      <p:pic>
        <p:nvPicPr>
          <p:cNvPr id="8" name="Image 7" descr="Pages plus visitées 3.JPG"/>
          <p:cNvPicPr/>
          <p:nvPr/>
        </p:nvPicPr>
        <p:blipFill>
          <a:blip r:embed="rId2" cstate="print"/>
          <a:stretch>
            <a:fillRect/>
          </a:stretch>
        </p:blipFill>
        <p:spPr>
          <a:xfrm>
            <a:off x="1115616" y="2420888"/>
            <a:ext cx="7488832" cy="417646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31416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a:t>
            </a:r>
            <a:r>
              <a:rPr lang="fr-FR" sz="5000" b="1" dirty="0" smtClean="0">
                <a:solidFill>
                  <a:srgbClr val="003399"/>
                </a:solidFill>
                <a:latin typeface="+mn-lt"/>
                <a:cs typeface="+mn-cs"/>
              </a:rPr>
              <a:t>Finance</a:t>
            </a:r>
            <a:endParaRPr lang="fr-FR" sz="5000" b="1" dirty="0">
              <a:solidFill>
                <a:srgbClr val="003399"/>
              </a:solidFill>
              <a:latin typeface="+mn-lt"/>
              <a:cs typeface="+mn-cs"/>
            </a:endParaRPr>
          </a:p>
          <a:p>
            <a:pPr algn="ctr" fontAlgn="auto">
              <a:spcBef>
                <a:spcPts val="0"/>
              </a:spcBef>
              <a:spcAft>
                <a:spcPts val="0"/>
              </a:spcAft>
              <a:defRPr/>
            </a:pPr>
            <a:r>
              <a:rPr lang="fr-FR" sz="5000" b="1" dirty="0">
                <a:solidFill>
                  <a:srgbClr val="003399"/>
                </a:solidFill>
                <a:latin typeface="+mn-lt"/>
                <a:cs typeface="+mn-cs"/>
              </a:rPr>
              <a:t>2018</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pic>
        <p:nvPicPr>
          <p:cNvPr id="43012" name="Picture 1"/>
          <p:cNvPicPr>
            <a:picLocks noChangeAspect="1" noChangeArrowheads="1"/>
          </p:cNvPicPr>
          <p:nvPr/>
        </p:nvPicPr>
        <p:blipFill>
          <a:blip r:embed="rId2" cstate="print"/>
          <a:srcRect/>
          <a:stretch>
            <a:fillRect/>
          </a:stretch>
        </p:blipFill>
        <p:spPr bwMode="auto">
          <a:xfrm>
            <a:off x="41275" y="895350"/>
            <a:ext cx="1152525" cy="693738"/>
          </a:xfrm>
          <a:prstGeom prst="rect">
            <a:avLst/>
          </a:prstGeom>
          <a:noFill/>
          <a:ln w="9525">
            <a:noFill/>
            <a:miter lim="800000"/>
            <a:headEnd/>
            <a:tailEnd/>
          </a:ln>
        </p:spPr>
      </p:pic>
      <p:sp>
        <p:nvSpPr>
          <p:cNvPr id="43013" name="Rectangle 3"/>
          <p:cNvSpPr>
            <a:spLocks noChangeArrowheads="1"/>
          </p:cNvSpPr>
          <p:nvPr/>
        </p:nvSpPr>
        <p:spPr bwMode="auto">
          <a:xfrm>
            <a:off x="2014538" y="476250"/>
            <a:ext cx="9144000" cy="457200"/>
          </a:xfrm>
          <a:prstGeom prst="rect">
            <a:avLst/>
          </a:prstGeom>
          <a:noFill/>
          <a:ln w="9525">
            <a:noFill/>
            <a:miter lim="800000"/>
            <a:headEnd/>
            <a:tailEnd/>
          </a:ln>
        </p:spPr>
        <p:txBody>
          <a:bodyPr wrap="none" anchor="ctr">
            <a:spAutoFit/>
          </a:bodyPr>
          <a:lstStyle/>
          <a:p>
            <a:pPr eaLnBrk="0" hangingPunct="0"/>
            <a:r>
              <a:rPr lang="en-US" sz="1000" b="1"/>
              <a:t>COMPTE DE RESULTAT AU 31/08/17</a:t>
            </a:r>
            <a:endParaRPr lang="fr-FR" sz="800"/>
          </a:p>
          <a:p>
            <a:pPr eaLnBrk="0" hangingPunct="0"/>
            <a:endParaRPr lang="fr-FR"/>
          </a:p>
        </p:txBody>
      </p:sp>
      <p:sp>
        <p:nvSpPr>
          <p:cNvPr id="11" name="ZoneTexte 10"/>
          <p:cNvSpPr txBox="1"/>
          <p:nvPr/>
        </p:nvSpPr>
        <p:spPr>
          <a:xfrm>
            <a:off x="1331913" y="1125538"/>
            <a:ext cx="6985000" cy="706437"/>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Finance</a:t>
            </a:r>
          </a:p>
        </p:txBody>
      </p:sp>
      <p:sp>
        <p:nvSpPr>
          <p:cNvPr id="8" name="Espace réservé du contenu 7"/>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31416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Vérificateur au compte</a:t>
            </a:r>
          </a:p>
          <a:p>
            <a:pPr algn="ctr" fontAlgn="auto">
              <a:spcBef>
                <a:spcPts val="0"/>
              </a:spcBef>
              <a:spcAft>
                <a:spcPts val="0"/>
              </a:spcAft>
              <a:defRPr/>
            </a:pPr>
            <a:r>
              <a:rPr lang="fr-FR" sz="5000" b="1" dirty="0">
                <a:solidFill>
                  <a:srgbClr val="003399"/>
                </a:solidFill>
                <a:latin typeface="+mn-lt"/>
                <a:cs typeface="+mn-cs"/>
              </a:rPr>
              <a:t> </a:t>
            </a:r>
            <a:r>
              <a:rPr lang="fr-FR" sz="5000" i="1" dirty="0" smtClean="0">
                <a:solidFill>
                  <a:srgbClr val="003399"/>
                </a:solidFill>
                <a:latin typeface="+mn-lt"/>
                <a:cs typeface="+mn-cs"/>
              </a:rPr>
              <a:t>2019</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31416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Quitus</a:t>
            </a:r>
          </a:p>
          <a:p>
            <a:pPr algn="ctr" fontAlgn="auto">
              <a:spcBef>
                <a:spcPts val="0"/>
              </a:spcBef>
              <a:spcAft>
                <a:spcPts val="0"/>
              </a:spcAft>
              <a:defRPr/>
            </a:pPr>
            <a:r>
              <a:rPr lang="fr-FR" sz="5000" b="1" dirty="0">
                <a:solidFill>
                  <a:srgbClr val="003399"/>
                </a:solidFill>
                <a:latin typeface="+mn-lt"/>
                <a:cs typeface="+mn-cs"/>
              </a:rPr>
              <a:t> </a:t>
            </a:r>
            <a:r>
              <a:rPr lang="fr-FR" sz="5000" i="1" dirty="0" smtClean="0">
                <a:solidFill>
                  <a:srgbClr val="003399"/>
                </a:solidFill>
                <a:latin typeface="+mn-lt"/>
                <a:cs typeface="+mn-cs"/>
              </a:rPr>
              <a:t>2019</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smiley.jpg"/>
          <p:cNvPicPr>
            <a:picLocks noChangeAspect="1"/>
          </p:cNvPicPr>
          <p:nvPr/>
        </p:nvPicPr>
        <p:blipFill>
          <a:blip r:embed="rId2" cstate="print"/>
          <a:stretch>
            <a:fillRect/>
          </a:stretch>
        </p:blipFill>
        <p:spPr>
          <a:xfrm>
            <a:off x="6477000" y="2996952"/>
            <a:ext cx="2667000" cy="17145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3141663"/>
            <a:ext cx="7775575" cy="1630362"/>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smtClean="0">
                <a:solidFill>
                  <a:srgbClr val="003399"/>
                </a:solidFill>
                <a:latin typeface="+mn-lt"/>
                <a:cs typeface="+mn-cs"/>
              </a:rPr>
              <a:t>Le Plan de Développement</a:t>
            </a:r>
            <a:endParaRPr lang="fr-FR" sz="5000" b="1" dirty="0">
              <a:solidFill>
                <a:srgbClr val="003399"/>
              </a:solidFill>
              <a:latin typeface="+mn-lt"/>
              <a:cs typeface="+mn-cs"/>
            </a:endParaRPr>
          </a:p>
          <a:p>
            <a:pPr algn="ctr" fontAlgn="auto">
              <a:spcBef>
                <a:spcPts val="0"/>
              </a:spcBef>
              <a:spcAft>
                <a:spcPts val="0"/>
              </a:spcAft>
              <a:defRPr/>
            </a:pPr>
            <a:r>
              <a:rPr lang="fr-FR" sz="5000" b="1" dirty="0">
                <a:solidFill>
                  <a:srgbClr val="003399"/>
                </a:solidFill>
                <a:latin typeface="+mn-lt"/>
                <a:cs typeface="+mn-cs"/>
              </a:rPr>
              <a:t> </a:t>
            </a:r>
            <a:r>
              <a:rPr lang="fr-FR" sz="5000" i="1" dirty="0" smtClean="0">
                <a:solidFill>
                  <a:srgbClr val="003399"/>
                </a:solidFill>
                <a:latin typeface="+mn-lt"/>
                <a:cs typeface="+mn-cs"/>
              </a:rPr>
              <a:t>2020</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tLang="fr-FR"/>
          </a:p>
        </p:txBody>
      </p:sp>
      <p:sp>
        <p:nvSpPr>
          <p:cNvPr id="5" name="ZoneTexte 4"/>
          <p:cNvSpPr txBox="1"/>
          <p:nvPr/>
        </p:nvSpPr>
        <p:spPr>
          <a:xfrm>
            <a:off x="684213" y="2130425"/>
            <a:ext cx="7775575" cy="31702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a:solidFill>
                  <a:srgbClr val="003399"/>
                </a:solidFill>
                <a:latin typeface="+mn-lt"/>
                <a:cs typeface="+mn-cs"/>
              </a:rPr>
              <a:t>Commission Jeunes</a:t>
            </a:r>
          </a:p>
          <a:p>
            <a:pPr algn="ctr" fontAlgn="auto">
              <a:spcBef>
                <a:spcPts val="0"/>
              </a:spcBef>
              <a:spcAft>
                <a:spcPts val="0"/>
              </a:spcAft>
              <a:defRPr/>
            </a:pPr>
            <a:r>
              <a:rPr lang="fr-FR" sz="5000" b="1" dirty="0">
                <a:solidFill>
                  <a:srgbClr val="003399"/>
                </a:solidFill>
                <a:latin typeface="+mn-lt"/>
                <a:cs typeface="+mn-cs"/>
              </a:rPr>
              <a:t>Et </a:t>
            </a:r>
          </a:p>
          <a:p>
            <a:pPr algn="ctr" fontAlgn="auto">
              <a:spcBef>
                <a:spcPts val="0"/>
              </a:spcBef>
              <a:spcAft>
                <a:spcPts val="0"/>
              </a:spcAft>
              <a:defRPr/>
            </a:pPr>
            <a:r>
              <a:rPr lang="fr-FR" sz="5000" b="1" dirty="0">
                <a:solidFill>
                  <a:srgbClr val="003399"/>
                </a:solidFill>
                <a:latin typeface="+mn-lt"/>
                <a:cs typeface="+mn-cs"/>
              </a:rPr>
              <a:t>Challenge Départemental</a:t>
            </a:r>
          </a:p>
          <a:p>
            <a:pPr algn="ctr" fontAlgn="auto">
              <a:spcBef>
                <a:spcPts val="0"/>
              </a:spcBef>
              <a:spcAft>
                <a:spcPts val="0"/>
              </a:spcAft>
              <a:defRPr/>
            </a:pPr>
            <a:r>
              <a:rPr lang="fr-FR" sz="5000" b="1" dirty="0">
                <a:solidFill>
                  <a:srgbClr val="003399"/>
                </a:solidFill>
                <a:latin typeface="+mn-lt"/>
                <a:cs typeface="+mn-cs"/>
              </a:rPr>
              <a:t> </a:t>
            </a:r>
            <a:endParaRPr lang="fr-FR" sz="5000" i="1"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1352823"/>
            <a:ext cx="6985000"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smtClean="0">
                <a:solidFill>
                  <a:srgbClr val="003399"/>
                </a:solidFill>
                <a:latin typeface="+mn-lt"/>
                <a:cs typeface="+mn-cs"/>
              </a:rPr>
              <a:t>Saison 2021</a:t>
            </a:r>
            <a:endParaRPr lang="fr-FR" sz="4000" b="1" dirty="0">
              <a:solidFill>
                <a:srgbClr val="003399"/>
              </a:solidFill>
              <a:latin typeface="+mn-lt"/>
              <a:cs typeface="+mn-cs"/>
            </a:endParaRPr>
          </a:p>
        </p:txBody>
      </p:sp>
      <p:pic>
        <p:nvPicPr>
          <p:cNvPr id="5" name="Image 4" descr="index.png"/>
          <p:cNvPicPr>
            <a:picLocks noChangeAspect="1"/>
          </p:cNvPicPr>
          <p:nvPr/>
        </p:nvPicPr>
        <p:blipFill>
          <a:blip r:embed="rId2" cstate="print"/>
          <a:stretch>
            <a:fillRect/>
          </a:stretch>
        </p:blipFill>
        <p:spPr>
          <a:xfrm>
            <a:off x="3491880" y="4869160"/>
            <a:ext cx="1905000" cy="1771650"/>
          </a:xfrm>
          <a:prstGeom prst="rect">
            <a:avLst/>
          </a:prstGeom>
        </p:spPr>
      </p:pic>
      <p:sp>
        <p:nvSpPr>
          <p:cNvPr id="6" name="Sous-titre 5"/>
          <p:cNvSpPr>
            <a:spLocks noGrp="1"/>
          </p:cNvSpPr>
          <p:nvPr>
            <p:ph type="subTitle" idx="1"/>
          </p:nvPr>
        </p:nvSpPr>
        <p:spPr/>
        <p:txBody>
          <a:bodyPr/>
          <a:lstStyle/>
          <a:p>
            <a:endParaRPr lang="fr-FR"/>
          </a:p>
        </p:txBody>
      </p:sp>
    </p:spTree>
    <p:extLst>
      <p:ext uri="{BB962C8B-B14F-4D97-AF65-F5344CB8AC3E}">
        <p14:creationId xmlns:p14="http://schemas.microsoft.com/office/powerpoint/2010/main" xmlns="" val="724659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2348880"/>
            <a:ext cx="7775575" cy="3170099"/>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smtClean="0">
                <a:solidFill>
                  <a:srgbClr val="003399"/>
                </a:solidFill>
                <a:latin typeface="+mn-lt"/>
                <a:cs typeface="+mn-cs"/>
              </a:rPr>
              <a:t>Nomination du Représentant CD 13 </a:t>
            </a:r>
            <a:endParaRPr lang="fr-FR" sz="5000" b="1" dirty="0">
              <a:solidFill>
                <a:srgbClr val="003399"/>
              </a:solidFill>
              <a:latin typeface="+mn-lt"/>
              <a:cs typeface="+mn-cs"/>
            </a:endParaRPr>
          </a:p>
          <a:p>
            <a:pPr algn="ctr" fontAlgn="auto">
              <a:spcBef>
                <a:spcPts val="0"/>
              </a:spcBef>
              <a:spcAft>
                <a:spcPts val="0"/>
              </a:spcAft>
              <a:defRPr/>
            </a:pPr>
            <a:r>
              <a:rPr lang="fr-FR" sz="5000" b="1" dirty="0">
                <a:solidFill>
                  <a:srgbClr val="003399"/>
                </a:solidFill>
                <a:latin typeface="+mn-lt"/>
                <a:cs typeface="+mn-cs"/>
              </a:rPr>
              <a:t> </a:t>
            </a:r>
            <a:r>
              <a:rPr lang="fr-FR" sz="5000" b="1" dirty="0" smtClean="0">
                <a:solidFill>
                  <a:srgbClr val="003399"/>
                </a:solidFill>
                <a:latin typeface="+mn-lt"/>
                <a:cs typeface="+mn-cs"/>
              </a:rPr>
              <a:t>AG FFTA </a:t>
            </a:r>
          </a:p>
          <a:p>
            <a:pPr algn="ctr" fontAlgn="auto">
              <a:spcBef>
                <a:spcPts val="0"/>
              </a:spcBef>
              <a:spcAft>
                <a:spcPts val="0"/>
              </a:spcAft>
              <a:defRPr/>
            </a:pPr>
            <a:r>
              <a:rPr lang="fr-FR" sz="5000" dirty="0" smtClean="0">
                <a:solidFill>
                  <a:srgbClr val="003399"/>
                </a:solidFill>
                <a:latin typeface="+mn-lt"/>
                <a:cs typeface="+mn-cs"/>
              </a:rPr>
              <a:t>2020</a:t>
            </a:r>
            <a:endParaRPr lang="fr-FR" sz="5000"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2348880"/>
            <a:ext cx="7775575" cy="1631216"/>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smtClean="0">
                <a:solidFill>
                  <a:srgbClr val="003399"/>
                </a:solidFill>
                <a:latin typeface="+mn-lt"/>
                <a:cs typeface="+mn-cs"/>
              </a:rPr>
              <a:t>Projet sportif</a:t>
            </a:r>
          </a:p>
          <a:p>
            <a:pPr algn="ctr" fontAlgn="auto">
              <a:spcBef>
                <a:spcPts val="0"/>
              </a:spcBef>
              <a:spcAft>
                <a:spcPts val="0"/>
              </a:spcAft>
              <a:defRPr/>
            </a:pPr>
            <a:r>
              <a:rPr lang="fr-FR" sz="5000" dirty="0" smtClean="0">
                <a:solidFill>
                  <a:srgbClr val="003399"/>
                </a:solidFill>
                <a:latin typeface="+mn-lt"/>
                <a:cs typeface="+mn-cs"/>
              </a:rPr>
              <a:t>2020 - 2021</a:t>
            </a:r>
            <a:endParaRPr lang="fr-FR" sz="5000" dirty="0">
              <a:solidFill>
                <a:srgbClr val="003399"/>
              </a:solidFill>
              <a:latin typeface="+mn-lt"/>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684213" y="2348880"/>
            <a:ext cx="7775575" cy="861774"/>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5000" b="1" dirty="0" smtClean="0">
                <a:solidFill>
                  <a:srgbClr val="003399"/>
                </a:solidFill>
                <a:latin typeface="+mn-lt"/>
                <a:cs typeface="+mn-cs"/>
              </a:rPr>
              <a:t>Question(s) </a:t>
            </a:r>
            <a:endParaRPr lang="fr-FR" sz="5000" dirty="0">
              <a:solidFill>
                <a:srgbClr val="003399"/>
              </a:solidFill>
              <a:latin typeface="+mn-lt"/>
              <a:cs typeface="+mn-cs"/>
            </a:endParaRPr>
          </a:p>
        </p:txBody>
      </p:sp>
      <p:pic>
        <p:nvPicPr>
          <p:cNvPr id="3" name="Image 2" descr="index.jpg"/>
          <p:cNvPicPr>
            <a:picLocks noChangeAspect="1"/>
          </p:cNvPicPr>
          <p:nvPr/>
        </p:nvPicPr>
        <p:blipFill>
          <a:blip r:embed="rId2" cstate="print"/>
          <a:stretch>
            <a:fillRect/>
          </a:stretch>
        </p:blipFill>
        <p:spPr>
          <a:xfrm>
            <a:off x="3275856" y="3501008"/>
            <a:ext cx="2592288" cy="308306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628774"/>
            <a:ext cx="8892480" cy="1224161"/>
          </a:xfrm>
          <a:prstGeom prst="rect">
            <a:avLst/>
          </a:prstGeom>
        </p:spPr>
        <p:txBody>
          <a:bodyPr>
            <a:normAutofit fontScale="325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3500" dirty="0">
                <a:solidFill>
                  <a:schemeClr val="tx2">
                    <a:lumMod val="75000"/>
                  </a:schemeClr>
                </a:solidFill>
                <a:latin typeface="+mn-lt"/>
                <a:cs typeface="+mn-cs"/>
              </a:rPr>
              <a:t>Spécial Jeunes </a:t>
            </a:r>
            <a:r>
              <a:rPr lang="fr-FR" sz="13500" dirty="0" smtClean="0">
                <a:solidFill>
                  <a:schemeClr val="tx2">
                    <a:lumMod val="75000"/>
                  </a:schemeClr>
                </a:solidFill>
                <a:latin typeface="+mn-lt"/>
                <a:cs typeface="+mn-cs"/>
              </a:rPr>
              <a:t>2019</a:t>
            </a:r>
            <a:endParaRPr lang="fr-FR" sz="14400" dirty="0">
              <a:solidFill>
                <a:schemeClr val="tx2">
                  <a:lumMod val="75000"/>
                </a:schemeClr>
              </a:solidFill>
              <a:latin typeface="+mn-lt"/>
              <a:cs typeface="+mn-cs"/>
            </a:endParaRPr>
          </a:p>
        </p:txBody>
      </p:sp>
      <p:sp>
        <p:nvSpPr>
          <p:cNvPr id="10243" name="Espace réservé du contenu 6"/>
          <p:cNvSpPr>
            <a:spLocks noGrp="1"/>
          </p:cNvSpPr>
          <p:nvPr>
            <p:ph idx="1"/>
          </p:nvPr>
        </p:nvSpPr>
        <p:spPr>
          <a:xfrm>
            <a:off x="323850" y="2747342"/>
            <a:ext cx="8640638" cy="4110658"/>
          </a:xfrm>
        </p:spPr>
        <p:txBody>
          <a:bodyPr/>
          <a:lstStyle/>
          <a:p>
            <a:pPr eaLnBrk="1" hangingPunct="1">
              <a:buFont typeface="Arial" pitchFamily="34" charset="0"/>
              <a:buNone/>
            </a:pPr>
            <a:r>
              <a:rPr lang="fr-FR" sz="2800" dirty="0" smtClean="0"/>
              <a:t>Il y a eu six épreuves :</a:t>
            </a:r>
          </a:p>
          <a:p>
            <a:r>
              <a:rPr lang="fr-FR" sz="2000" dirty="0" smtClean="0"/>
              <a:t>CHATEAURENARD (22) </a:t>
            </a:r>
          </a:p>
          <a:p>
            <a:r>
              <a:rPr lang="fr-FR" sz="2000" dirty="0" smtClean="0"/>
              <a:t>MARIGNANE (60) </a:t>
            </a:r>
          </a:p>
          <a:p>
            <a:r>
              <a:rPr lang="fr-FR" sz="2000" dirty="0" smtClean="0"/>
              <a:t>GEMENOS (51) </a:t>
            </a:r>
          </a:p>
          <a:p>
            <a:r>
              <a:rPr lang="fr-FR" sz="2000" dirty="0" smtClean="0"/>
              <a:t>SAINTMARTIN DE CRAU (60) </a:t>
            </a:r>
          </a:p>
          <a:p>
            <a:r>
              <a:rPr lang="fr-FR" sz="2000" dirty="0" smtClean="0"/>
              <a:t> PELISSANNE (61) </a:t>
            </a:r>
          </a:p>
          <a:p>
            <a:r>
              <a:rPr lang="fr-FR" sz="2000" dirty="0" smtClean="0"/>
              <a:t>PHOCEENS (40)</a:t>
            </a:r>
          </a:p>
          <a:p>
            <a:r>
              <a:rPr lang="fr-FR" sz="2400" dirty="0" smtClean="0"/>
              <a:t>Ces compétitions ont rassemblé 141 archers, issus de 15 clubs. </a:t>
            </a:r>
          </a:p>
          <a:p>
            <a:r>
              <a:rPr lang="fr-FR" sz="2400" dirty="0" smtClean="0"/>
              <a:t>Trois  archers sont sortis du Spécial Jeunes</a:t>
            </a:r>
            <a:r>
              <a:rPr lang="fr-FR" sz="2800" dirty="0" smtClean="0"/>
              <a:t>.</a:t>
            </a:r>
          </a:p>
          <a:p>
            <a:pPr eaLnBrk="1" hangingPunct="1"/>
            <a:endParaRPr lang="fr-FR" dirty="0" smtClean="0"/>
          </a:p>
          <a:p>
            <a:pPr eaLnBrk="1" hangingPunct="1"/>
            <a:endParaRPr lang="fr-FR" dirty="0" smtClean="0"/>
          </a:p>
          <a:p>
            <a:pPr eaLnBrk="1" hangingPunct="1"/>
            <a:endParaRPr lang="fr-FR" dirty="0" smtClean="0"/>
          </a:p>
        </p:txBody>
      </p:sp>
      <p:sp>
        <p:nvSpPr>
          <p:cNvPr id="6" name="ZoneTexte 5"/>
          <p:cNvSpPr txBox="1"/>
          <p:nvPr/>
        </p:nvSpPr>
        <p:spPr>
          <a:xfrm>
            <a:off x="1042988" y="1136650"/>
            <a:ext cx="6697662"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628774"/>
            <a:ext cx="8892480" cy="1224161"/>
          </a:xfrm>
          <a:prstGeom prst="rect">
            <a:avLst/>
          </a:prstGeom>
        </p:spPr>
        <p:txBody>
          <a:bodyPr>
            <a:normAutofit fontScale="325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3500" dirty="0">
                <a:solidFill>
                  <a:schemeClr val="tx2">
                    <a:lumMod val="75000"/>
                  </a:schemeClr>
                </a:solidFill>
                <a:latin typeface="+mn-lt"/>
                <a:cs typeface="+mn-cs"/>
              </a:rPr>
              <a:t>Spécial Jeunes </a:t>
            </a:r>
            <a:r>
              <a:rPr lang="fr-FR" sz="13500" dirty="0" smtClean="0">
                <a:solidFill>
                  <a:schemeClr val="tx2">
                    <a:lumMod val="75000"/>
                  </a:schemeClr>
                </a:solidFill>
                <a:latin typeface="+mn-lt"/>
                <a:cs typeface="+mn-cs"/>
              </a:rPr>
              <a:t>2019</a:t>
            </a:r>
            <a:endParaRPr lang="fr-FR" sz="13500" dirty="0">
              <a:solidFill>
                <a:schemeClr val="tx2">
                  <a:lumMod val="75000"/>
                </a:schemeClr>
              </a:solidFill>
              <a:latin typeface="+mn-lt"/>
              <a:cs typeface="+mn-cs"/>
            </a:endParaRPr>
          </a:p>
        </p:txBody>
      </p:sp>
      <p:sp>
        <p:nvSpPr>
          <p:cNvPr id="6" name="ZoneTexte 5"/>
          <p:cNvSpPr txBox="1"/>
          <p:nvPr/>
        </p:nvSpPr>
        <p:spPr>
          <a:xfrm>
            <a:off x="1042988" y="1136650"/>
            <a:ext cx="6697662"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graphicFrame>
        <p:nvGraphicFramePr>
          <p:cNvPr id="8" name="Tableau 7"/>
          <p:cNvGraphicFramePr>
            <a:graphicFrameLocks noGrp="1"/>
          </p:cNvGraphicFramePr>
          <p:nvPr/>
        </p:nvGraphicFramePr>
        <p:xfrm>
          <a:off x="755575" y="2996952"/>
          <a:ext cx="7920882" cy="3528394"/>
        </p:xfrm>
        <a:graphic>
          <a:graphicData uri="http://schemas.openxmlformats.org/drawingml/2006/table">
            <a:tbl>
              <a:tblPr/>
              <a:tblGrid>
                <a:gridCol w="1559852"/>
                <a:gridCol w="1091518"/>
                <a:gridCol w="861130"/>
                <a:gridCol w="861130"/>
                <a:gridCol w="963862"/>
                <a:gridCol w="861130"/>
                <a:gridCol w="861130"/>
                <a:gridCol w="861130"/>
              </a:tblGrid>
              <a:tr h="328223">
                <a:tc>
                  <a:txBody>
                    <a:bodyPr/>
                    <a:lstStyle/>
                    <a:p>
                      <a:pPr indent="-540385">
                        <a:lnSpc>
                          <a:spcPct val="115000"/>
                        </a:lnSpc>
                        <a:spcAft>
                          <a:spcPts val="0"/>
                        </a:spcAft>
                        <a:tabLst>
                          <a:tab pos="571500" algn="l"/>
                        </a:tabLst>
                      </a:pPr>
                      <a:endParaRPr lang="fr-FR" sz="11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900">
                          <a:latin typeface="Calibri"/>
                          <a:ea typeface="Calibri"/>
                          <a:cs typeface="Times New Roman"/>
                        </a:rPr>
                        <a:t>Chateaurenard</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900">
                          <a:latin typeface="Calibri"/>
                          <a:ea typeface="Calibri"/>
                          <a:cs typeface="Times New Roman"/>
                        </a:rPr>
                        <a:t>Marignane</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900">
                          <a:latin typeface="Calibri"/>
                          <a:ea typeface="Calibri"/>
                          <a:cs typeface="Times New Roman"/>
                        </a:rPr>
                        <a:t>Gemenos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700">
                          <a:latin typeface="Calibri"/>
                          <a:ea typeface="Calibri"/>
                          <a:cs typeface="Times New Roman"/>
                        </a:rPr>
                        <a:t>St Martin de Crau</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101090" algn="l"/>
                        </a:tabLst>
                      </a:pPr>
                      <a:r>
                        <a:rPr lang="fr-FR" sz="900">
                          <a:latin typeface="Calibri"/>
                          <a:ea typeface="Calibri"/>
                          <a:cs typeface="Times New Roman"/>
                        </a:rPr>
                        <a:t>Pélissanne</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101090" algn="l"/>
                        </a:tabLst>
                      </a:pPr>
                      <a:r>
                        <a:rPr lang="fr-FR" sz="900">
                          <a:latin typeface="Calibri"/>
                          <a:ea typeface="Calibri"/>
                          <a:cs typeface="Times New Roman"/>
                        </a:rPr>
                        <a:t>Phocéens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900">
                          <a:latin typeface="Calibri"/>
                          <a:ea typeface="Calibri"/>
                          <a:cs typeface="Times New Roman"/>
                        </a:rPr>
                        <a:t>Total</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Aix en Provence</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14</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Chateaurenard</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9</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Gemenos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19</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49</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Istres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9</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Marignane</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Pélissanne</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14</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Phocéens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17</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Salon la Barben</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St Martin de Crau</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23</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Arles</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Ventabren</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16</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Fos surMer</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167">
                <a:tc>
                  <a:txBody>
                    <a:bodyPr/>
                    <a:lstStyle/>
                    <a:p>
                      <a:pPr>
                        <a:lnSpc>
                          <a:spcPct val="115000"/>
                        </a:lnSpc>
                        <a:spcAft>
                          <a:spcPts val="0"/>
                        </a:spcAft>
                        <a:tabLst>
                          <a:tab pos="571500" algn="l"/>
                        </a:tabLst>
                      </a:pPr>
                      <a:r>
                        <a:rPr lang="fr-FR" sz="1100">
                          <a:latin typeface="Calibri"/>
                          <a:ea typeface="Calibri"/>
                          <a:cs typeface="Times New Roman"/>
                        </a:rPr>
                        <a:t>Peynier</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0</a:t>
                      </a:r>
                      <a:endParaRPr lang="fr-FR" sz="10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dirty="0">
                          <a:latin typeface="Calibri"/>
                          <a:ea typeface="Calibri"/>
                          <a:cs typeface="Times New Roman"/>
                        </a:rPr>
                        <a:t>1</a:t>
                      </a:r>
                      <a:endParaRPr lang="fr-FR" sz="1000" dirty="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0" y="1628774"/>
            <a:ext cx="8892480" cy="1224161"/>
          </a:xfrm>
          <a:prstGeom prst="rect">
            <a:avLst/>
          </a:prstGeom>
        </p:spPr>
        <p:txBody>
          <a:bodyPr>
            <a:normAutofit fontScale="325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3500" dirty="0">
                <a:solidFill>
                  <a:schemeClr val="tx2">
                    <a:lumMod val="75000"/>
                  </a:schemeClr>
                </a:solidFill>
                <a:latin typeface="+mn-lt"/>
                <a:cs typeface="+mn-cs"/>
              </a:rPr>
              <a:t>Spécial Jeunes </a:t>
            </a:r>
            <a:r>
              <a:rPr lang="fr-FR" sz="13500" dirty="0" smtClean="0">
                <a:solidFill>
                  <a:schemeClr val="tx2">
                    <a:lumMod val="75000"/>
                  </a:schemeClr>
                </a:solidFill>
                <a:latin typeface="+mn-lt"/>
                <a:cs typeface="+mn-cs"/>
              </a:rPr>
              <a:t>2019</a:t>
            </a:r>
            <a:endParaRPr lang="fr-FR" sz="14400" dirty="0">
              <a:solidFill>
                <a:schemeClr val="tx2">
                  <a:lumMod val="75000"/>
                </a:schemeClr>
              </a:solidFill>
              <a:latin typeface="+mn-lt"/>
              <a:cs typeface="+mn-cs"/>
            </a:endParaRPr>
          </a:p>
        </p:txBody>
      </p:sp>
      <p:sp>
        <p:nvSpPr>
          <p:cNvPr id="10243" name="Espace réservé du contenu 6"/>
          <p:cNvSpPr>
            <a:spLocks noGrp="1"/>
          </p:cNvSpPr>
          <p:nvPr>
            <p:ph idx="1"/>
          </p:nvPr>
        </p:nvSpPr>
        <p:spPr>
          <a:xfrm>
            <a:off x="323850" y="2636912"/>
            <a:ext cx="8568630" cy="1761778"/>
          </a:xfrm>
        </p:spPr>
        <p:txBody>
          <a:bodyPr/>
          <a:lstStyle/>
          <a:p>
            <a:r>
              <a:rPr lang="fr-FR" sz="2000" dirty="0" smtClean="0"/>
              <a:t>Evolution 2018---2019 : Pour cette année sportive nous notons une légère baisse au niveau du nombre de participants, une stabilisation du nombre de sorties et du nombre de clubs participants aux Spécial  Jeunes</a:t>
            </a:r>
            <a:r>
              <a:rPr lang="fr-FR" sz="2800" dirty="0" smtClean="0"/>
              <a:t>.</a:t>
            </a:r>
          </a:p>
          <a:p>
            <a:pPr eaLnBrk="1" hangingPunct="1">
              <a:buNone/>
            </a:pPr>
            <a:endParaRPr lang="fr-FR" dirty="0" smtClean="0"/>
          </a:p>
        </p:txBody>
      </p:sp>
      <p:sp>
        <p:nvSpPr>
          <p:cNvPr id="6" name="ZoneTexte 5"/>
          <p:cNvSpPr txBox="1"/>
          <p:nvPr/>
        </p:nvSpPr>
        <p:spPr>
          <a:xfrm>
            <a:off x="1042988" y="1136650"/>
            <a:ext cx="6697662" cy="708025"/>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graphicFrame>
        <p:nvGraphicFramePr>
          <p:cNvPr id="7" name="Tableau 6"/>
          <p:cNvGraphicFramePr>
            <a:graphicFrameLocks noGrp="1"/>
          </p:cNvGraphicFramePr>
          <p:nvPr/>
        </p:nvGraphicFramePr>
        <p:xfrm>
          <a:off x="1043608" y="4221088"/>
          <a:ext cx="6984775" cy="2448270"/>
        </p:xfrm>
        <a:graphic>
          <a:graphicData uri="http://schemas.openxmlformats.org/drawingml/2006/table">
            <a:tbl>
              <a:tblPr/>
              <a:tblGrid>
                <a:gridCol w="913584"/>
                <a:gridCol w="1485170"/>
                <a:gridCol w="1485170"/>
                <a:gridCol w="1486122"/>
                <a:gridCol w="1614729"/>
              </a:tblGrid>
              <a:tr h="720080">
                <a:tc>
                  <a:txBody>
                    <a:bodyPr/>
                    <a:lstStyle/>
                    <a:p>
                      <a:pPr>
                        <a:lnSpc>
                          <a:spcPct val="115000"/>
                        </a:lnSpc>
                        <a:spcAft>
                          <a:spcPts val="0"/>
                        </a:spcAft>
                        <a:tabLst>
                          <a:tab pos="571500" algn="l"/>
                        </a:tabLst>
                      </a:pPr>
                      <a:endParaRPr lang="fr-FR"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000">
                          <a:latin typeface="Calibri"/>
                          <a:ea typeface="Calibri"/>
                          <a:cs typeface="Times New Roman"/>
                        </a:rPr>
                        <a:t>Nb participants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000">
                          <a:latin typeface="Calibri"/>
                          <a:ea typeface="Calibri"/>
                          <a:cs typeface="Times New Roman"/>
                        </a:rPr>
                        <a:t>Nb de compétions SJ</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000">
                          <a:latin typeface="Calibri"/>
                          <a:ea typeface="Calibri"/>
                          <a:cs typeface="Times New Roman"/>
                        </a:rPr>
                        <a:t>Nb de clubs</a:t>
                      </a:r>
                      <a:endParaRPr lang="fr-FR" sz="1100">
                        <a:latin typeface="Calibri"/>
                        <a:ea typeface="Calibri"/>
                        <a:cs typeface="Times New Roman"/>
                      </a:endParaRPr>
                    </a:p>
                    <a:p>
                      <a:pPr algn="ctr">
                        <a:lnSpc>
                          <a:spcPct val="115000"/>
                        </a:lnSpc>
                        <a:spcAft>
                          <a:spcPts val="0"/>
                        </a:spcAft>
                        <a:tabLst>
                          <a:tab pos="571500" algn="l"/>
                        </a:tabLst>
                      </a:pPr>
                      <a:r>
                        <a:rPr lang="fr-FR" sz="1000">
                          <a:latin typeface="Calibri"/>
                          <a:ea typeface="Calibri"/>
                          <a:cs typeface="Times New Roman"/>
                        </a:rPr>
                        <a:t>participants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000">
                          <a:latin typeface="Calibri"/>
                          <a:ea typeface="Calibri"/>
                          <a:cs typeface="Times New Roman"/>
                        </a:rPr>
                        <a:t>Nb de sorti du SJ</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nSpc>
                          <a:spcPct val="115000"/>
                        </a:lnSpc>
                        <a:spcAft>
                          <a:spcPts val="0"/>
                        </a:spcAft>
                        <a:tabLst>
                          <a:tab pos="571500" algn="l"/>
                        </a:tabLst>
                      </a:pPr>
                      <a:r>
                        <a:rPr lang="fr-FR" sz="1200">
                          <a:latin typeface="Calibri"/>
                          <a:ea typeface="Calibri"/>
                          <a:cs typeface="Times New Roman"/>
                        </a:rPr>
                        <a:t>2015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172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nSpc>
                          <a:spcPct val="115000"/>
                        </a:lnSpc>
                        <a:spcAft>
                          <a:spcPts val="0"/>
                        </a:spcAft>
                        <a:tabLst>
                          <a:tab pos="571500" algn="l"/>
                        </a:tabLst>
                      </a:pPr>
                      <a:r>
                        <a:rPr lang="fr-FR" sz="1200">
                          <a:latin typeface="Calibri"/>
                          <a:ea typeface="Calibri"/>
                          <a:cs typeface="Times New Roman"/>
                        </a:rPr>
                        <a:t>2016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201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dirty="0">
                          <a:latin typeface="Calibri"/>
                          <a:ea typeface="Calibri"/>
                          <a:cs typeface="Times New Roman"/>
                        </a:rPr>
                        <a:t>12</a:t>
                      </a: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nSpc>
                          <a:spcPct val="115000"/>
                        </a:lnSpc>
                        <a:spcAft>
                          <a:spcPts val="0"/>
                        </a:spcAft>
                        <a:tabLst>
                          <a:tab pos="571500" algn="l"/>
                        </a:tabLst>
                      </a:pPr>
                      <a:r>
                        <a:rPr lang="fr-FR" sz="1200">
                          <a:latin typeface="Calibri"/>
                          <a:ea typeface="Calibri"/>
                          <a:cs typeface="Times New Roman"/>
                        </a:rPr>
                        <a:t>2017</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148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nSpc>
                          <a:spcPct val="115000"/>
                        </a:lnSpc>
                        <a:spcAft>
                          <a:spcPts val="0"/>
                        </a:spcAft>
                        <a:tabLst>
                          <a:tab pos="571500" algn="l"/>
                        </a:tabLst>
                      </a:pPr>
                      <a:r>
                        <a:rPr lang="fr-FR" sz="1200">
                          <a:latin typeface="Calibri"/>
                          <a:ea typeface="Calibri"/>
                          <a:cs typeface="Times New Roman"/>
                        </a:rPr>
                        <a:t>2018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141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38">
                <a:tc>
                  <a:txBody>
                    <a:bodyPr/>
                    <a:lstStyle/>
                    <a:p>
                      <a:pPr>
                        <a:lnSpc>
                          <a:spcPct val="115000"/>
                        </a:lnSpc>
                        <a:spcAft>
                          <a:spcPts val="0"/>
                        </a:spcAft>
                        <a:tabLst>
                          <a:tab pos="571500" algn="l"/>
                        </a:tabLst>
                      </a:pPr>
                      <a:r>
                        <a:rPr lang="fr-FR" sz="1200">
                          <a:latin typeface="Calibri"/>
                          <a:ea typeface="Calibri"/>
                          <a:cs typeface="Times New Roman"/>
                        </a:rPr>
                        <a:t>2019</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133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dirty="0">
                          <a:latin typeface="Calibri"/>
                          <a:ea typeface="Calibri"/>
                          <a:cs typeface="Times New Roman"/>
                        </a:rPr>
                        <a:t>3</a:t>
                      </a: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1115616" y="1772816"/>
            <a:ext cx="6516688"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ARC 13</a:t>
            </a:r>
          </a:p>
        </p:txBody>
      </p:sp>
      <p:sp>
        <p:nvSpPr>
          <p:cNvPr id="6" name="ZoneTexte 5"/>
          <p:cNvSpPr txBox="1"/>
          <p:nvPr/>
        </p:nvSpPr>
        <p:spPr>
          <a:xfrm>
            <a:off x="1116013" y="1209675"/>
            <a:ext cx="6696075" cy="7064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sp>
        <p:nvSpPr>
          <p:cNvPr id="9" name="Espace réservé du contenu 6"/>
          <p:cNvSpPr>
            <a:spLocks noGrp="1"/>
          </p:cNvSpPr>
          <p:nvPr>
            <p:ph idx="1"/>
          </p:nvPr>
        </p:nvSpPr>
        <p:spPr>
          <a:xfrm>
            <a:off x="323850" y="2492896"/>
            <a:ext cx="8820150" cy="4365104"/>
          </a:xfrm>
        </p:spPr>
        <p:txBody>
          <a:bodyPr/>
          <a:lstStyle/>
          <a:p>
            <a:r>
              <a:rPr lang="fr-FR" sz="2000" dirty="0" smtClean="0"/>
              <a:t>Manifestation constituée de 5 étapes, elle est destinée aux archers débutants pour découvrir 5 disciplines du tir à l’arc.</a:t>
            </a:r>
          </a:p>
          <a:p>
            <a:r>
              <a:rPr lang="fr-FR" sz="2000" dirty="0" smtClean="0"/>
              <a:t> Nature : VENTABREN(64),</a:t>
            </a:r>
          </a:p>
          <a:p>
            <a:r>
              <a:rPr lang="fr-FR" sz="2000" dirty="0" smtClean="0"/>
              <a:t> Salle : FOS SUR MER(44) </a:t>
            </a:r>
          </a:p>
          <a:p>
            <a:r>
              <a:rPr lang="fr-FR" sz="2000" dirty="0" smtClean="0"/>
              <a:t>3D : GEMENOS et AIX EN PROVENCE ( 54 )</a:t>
            </a:r>
          </a:p>
          <a:p>
            <a:r>
              <a:rPr lang="fr-FR" sz="2000" dirty="0" smtClean="0"/>
              <a:t>Fédéral : ARLES (  48 )</a:t>
            </a:r>
          </a:p>
          <a:p>
            <a:r>
              <a:rPr lang="fr-FR" sz="2000" dirty="0" smtClean="0"/>
              <a:t>Campagne : ST MARTIN DE CRAU (  34 )</a:t>
            </a:r>
          </a:p>
          <a:p>
            <a:endParaRPr lang="fr-FR" sz="2000" dirty="0" smtClean="0"/>
          </a:p>
          <a:p>
            <a:r>
              <a:rPr lang="fr-FR" sz="2000" dirty="0" smtClean="0"/>
              <a:t>Cette édition a été suivie par 93 archers provenant de 13 clubs du département.</a:t>
            </a:r>
          </a:p>
          <a:p>
            <a:r>
              <a:rPr lang="fr-FR" sz="2000" dirty="0" smtClean="0"/>
              <a:t> 33 archers ont participé à 3 étapes nécessaires pour l’attribution de  la récompense finale dans 16 catégories différentes. </a:t>
            </a: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1115616" y="1772816"/>
            <a:ext cx="6516688"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ARC 13</a:t>
            </a:r>
          </a:p>
        </p:txBody>
      </p:sp>
      <p:sp>
        <p:nvSpPr>
          <p:cNvPr id="6" name="ZoneTexte 5"/>
          <p:cNvSpPr txBox="1"/>
          <p:nvPr/>
        </p:nvSpPr>
        <p:spPr>
          <a:xfrm>
            <a:off x="1116013" y="1209675"/>
            <a:ext cx="6696075" cy="7064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graphicFrame>
        <p:nvGraphicFramePr>
          <p:cNvPr id="8" name="Espace réservé du contenu 7"/>
          <p:cNvGraphicFramePr>
            <a:graphicFrameLocks noGrp="1"/>
          </p:cNvGraphicFramePr>
          <p:nvPr>
            <p:ph idx="1"/>
          </p:nvPr>
        </p:nvGraphicFramePr>
        <p:xfrm>
          <a:off x="810346" y="2636912"/>
          <a:ext cx="7434062" cy="3888432"/>
        </p:xfrm>
        <a:graphic>
          <a:graphicData uri="http://schemas.openxmlformats.org/drawingml/2006/table">
            <a:tbl>
              <a:tblPr/>
              <a:tblGrid>
                <a:gridCol w="1560830"/>
                <a:gridCol w="902516"/>
                <a:gridCol w="860554"/>
                <a:gridCol w="860554"/>
                <a:gridCol w="859867"/>
                <a:gridCol w="1243711"/>
                <a:gridCol w="514544"/>
                <a:gridCol w="631486"/>
              </a:tblGrid>
              <a:tr h="486054">
                <a:tc>
                  <a:txBody>
                    <a:bodyPr/>
                    <a:lstStyle/>
                    <a:p>
                      <a:pPr>
                        <a:lnSpc>
                          <a:spcPct val="115000"/>
                        </a:lnSpc>
                        <a:spcAft>
                          <a:spcPts val="0"/>
                        </a:spcAft>
                        <a:tabLst>
                          <a:tab pos="571500" algn="l"/>
                        </a:tabLst>
                      </a:pPr>
                      <a:endParaRPr lang="fr-FR"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VENTABREN</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FOS SUR MER</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GEMENOS</a:t>
                      </a:r>
                      <a:endParaRPr lang="fr-FR" sz="1100">
                        <a:latin typeface="Calibri"/>
                        <a:ea typeface="Calibri"/>
                        <a:cs typeface="Times New Roman"/>
                      </a:endParaRPr>
                    </a:p>
                    <a:p>
                      <a:pPr>
                        <a:lnSpc>
                          <a:spcPct val="115000"/>
                        </a:lnSpc>
                        <a:spcAft>
                          <a:spcPts val="0"/>
                        </a:spcAft>
                        <a:tabLst>
                          <a:tab pos="571500" algn="l"/>
                        </a:tabLst>
                      </a:pPr>
                      <a:r>
                        <a:rPr lang="fr-FR" sz="1200">
                          <a:latin typeface="Calibri"/>
                          <a:ea typeface="Calibri"/>
                          <a:cs typeface="Times New Roman"/>
                        </a:rPr>
                        <a:t>      AIX</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 ARLES </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101090" algn="l"/>
                        </a:tabLst>
                      </a:pPr>
                      <a:r>
                        <a:rPr lang="fr-FR" sz="1200">
                          <a:latin typeface="Calibri"/>
                          <a:ea typeface="Calibri"/>
                          <a:cs typeface="Times New Roman"/>
                        </a:rPr>
                        <a:t>ST MARTIN DE CRAU</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endParaRPr lang="fr-FR"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endParaRPr lang="fr-FR"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endParaRPr lang="fr-FR"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Nature</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Salle</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3D</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Fédéral</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Campagne</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total</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Arc dif</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AIX EN PROVENCE</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7</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ARLES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CHATEAURENARD</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7</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FOS SUR MER</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GEMENOS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  30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3 LUCS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7</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ISTRES</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29</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9</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MALLEMORT</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9</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PELISSANNE</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9</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ST MARTIN DE CRAU</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28</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200">
                          <a:latin typeface="Calibri"/>
                          <a:ea typeface="Calibri"/>
                          <a:cs typeface="Times New Roman"/>
                        </a:rPr>
                        <a:t>     7</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SALON LA BARBEN</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3</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PEYNIER</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1</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0</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27">
                <a:tc>
                  <a:txBody>
                    <a:bodyPr/>
                    <a:lstStyle/>
                    <a:p>
                      <a:pPr>
                        <a:lnSpc>
                          <a:spcPct val="115000"/>
                        </a:lnSpc>
                        <a:spcAft>
                          <a:spcPts val="0"/>
                        </a:spcAft>
                        <a:tabLst>
                          <a:tab pos="571500" algn="l"/>
                        </a:tabLst>
                      </a:pPr>
                      <a:r>
                        <a:rPr lang="fr-FR" sz="1200">
                          <a:latin typeface="Calibri"/>
                          <a:ea typeface="Calibri"/>
                          <a:cs typeface="Times New Roman"/>
                        </a:rPr>
                        <a:t>VENTABREN</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4</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5</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a:latin typeface="Calibri"/>
                          <a:ea typeface="Calibri"/>
                          <a:cs typeface="Times New Roman"/>
                        </a:rPr>
                        <a:t>26</a:t>
                      </a: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200" dirty="0">
                          <a:latin typeface="Calibri"/>
                          <a:ea typeface="Calibri"/>
                          <a:cs typeface="Times New Roman"/>
                        </a:rPr>
                        <a:t>6</a:t>
                      </a: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1115616" y="1772816"/>
            <a:ext cx="6516688" cy="1079500"/>
          </a:xfrm>
          <a:prstGeom prst="rect">
            <a:avLst/>
          </a:prstGeom>
        </p:spPr>
        <p:txBody>
          <a:bodyPr>
            <a:normAutofit fontScale="25000" lnSpcReduction="20000"/>
          </a:bodyPr>
          <a:lstStyle/>
          <a:p>
            <a:pPr marL="342900" indent="-342900" fontAlgn="auto">
              <a:spcBef>
                <a:spcPct val="20000"/>
              </a:spcBef>
              <a:spcAft>
                <a:spcPts val="0"/>
              </a:spcAft>
              <a:defRPr/>
            </a:pPr>
            <a:endParaRPr lang="fr-FR" sz="3200" dirty="0">
              <a:latin typeface="+mn-lt"/>
              <a:cs typeface="+mn-cs"/>
            </a:endParaRPr>
          </a:p>
          <a:p>
            <a:pPr marL="342900" indent="-342900" fontAlgn="auto">
              <a:spcBef>
                <a:spcPct val="20000"/>
              </a:spcBef>
              <a:spcAft>
                <a:spcPts val="0"/>
              </a:spcAft>
              <a:defRPr/>
            </a:pPr>
            <a:endParaRPr lang="fr-FR" sz="3200" dirty="0">
              <a:latin typeface="+mn-lt"/>
              <a:cs typeface="+mn-cs"/>
            </a:endParaRPr>
          </a:p>
          <a:p>
            <a:pPr marL="342900" indent="-342900" algn="ctr" fontAlgn="auto">
              <a:spcBef>
                <a:spcPct val="20000"/>
              </a:spcBef>
              <a:spcAft>
                <a:spcPts val="0"/>
              </a:spcAft>
              <a:defRPr/>
            </a:pPr>
            <a:r>
              <a:rPr lang="fr-FR" sz="14400" dirty="0">
                <a:latin typeface="+mn-lt"/>
                <a:cs typeface="+mn-cs"/>
              </a:rPr>
              <a:t> </a:t>
            </a:r>
            <a:r>
              <a:rPr lang="fr-FR" sz="14400" dirty="0">
                <a:solidFill>
                  <a:schemeClr val="tx2">
                    <a:lumMod val="75000"/>
                  </a:schemeClr>
                </a:solidFill>
                <a:latin typeface="+mn-lt"/>
                <a:cs typeface="+mn-cs"/>
              </a:rPr>
              <a:t>ARC 13</a:t>
            </a:r>
          </a:p>
        </p:txBody>
      </p:sp>
      <p:sp>
        <p:nvSpPr>
          <p:cNvPr id="6" name="ZoneTexte 5"/>
          <p:cNvSpPr txBox="1"/>
          <p:nvPr/>
        </p:nvSpPr>
        <p:spPr>
          <a:xfrm>
            <a:off x="1116013" y="1209675"/>
            <a:ext cx="6696075" cy="706438"/>
          </a:xfrm>
          <a:prstGeom prst="rect">
            <a:avLst/>
          </a:prstGeom>
          <a:solidFill>
            <a:schemeClr val="accent1">
              <a:lumMod val="20000"/>
              <a:lumOff val="80000"/>
            </a:schemeClr>
          </a:solidFill>
          <a:ln>
            <a:solidFill>
              <a:srgbClr val="FF0000"/>
            </a:solidFill>
          </a:ln>
        </p:spPr>
        <p:txBody>
          <a:bodyPr>
            <a:spAutoFit/>
          </a:bodyPr>
          <a:lstStyle/>
          <a:p>
            <a:pPr algn="ctr" fontAlgn="auto">
              <a:spcBef>
                <a:spcPts val="0"/>
              </a:spcBef>
              <a:spcAft>
                <a:spcPts val="0"/>
              </a:spcAft>
              <a:defRPr/>
            </a:pPr>
            <a:r>
              <a:rPr lang="fr-FR" sz="4000" b="1" dirty="0">
                <a:solidFill>
                  <a:srgbClr val="003399"/>
                </a:solidFill>
                <a:latin typeface="+mn-lt"/>
                <a:cs typeface="+mn-cs"/>
              </a:rPr>
              <a:t>Commission Jeunes</a:t>
            </a:r>
          </a:p>
        </p:txBody>
      </p:sp>
      <p:sp>
        <p:nvSpPr>
          <p:cNvPr id="7" name="Espace réservé du contenu 6"/>
          <p:cNvSpPr>
            <a:spLocks noGrp="1"/>
          </p:cNvSpPr>
          <p:nvPr>
            <p:ph idx="1"/>
          </p:nvPr>
        </p:nvSpPr>
        <p:spPr>
          <a:xfrm>
            <a:off x="899592" y="5661248"/>
            <a:ext cx="7632848" cy="997074"/>
          </a:xfrm>
        </p:spPr>
        <p:txBody>
          <a:bodyPr/>
          <a:lstStyle/>
          <a:p>
            <a:r>
              <a:rPr lang="fr-FR" sz="2000" dirty="0" smtClean="0"/>
              <a:t>Evolution 2018/2019: Baisse sensible du nombre d’archers et du nombre de participations aux étapes</a:t>
            </a:r>
          </a:p>
          <a:p>
            <a:endParaRPr lang="fr-FR" dirty="0"/>
          </a:p>
        </p:txBody>
      </p:sp>
      <p:graphicFrame>
        <p:nvGraphicFramePr>
          <p:cNvPr id="9" name="Tableau 8"/>
          <p:cNvGraphicFramePr>
            <a:graphicFrameLocks noGrp="1"/>
          </p:cNvGraphicFramePr>
          <p:nvPr/>
        </p:nvGraphicFramePr>
        <p:xfrm>
          <a:off x="1187624" y="2924944"/>
          <a:ext cx="6768751" cy="2664295"/>
        </p:xfrm>
        <a:graphic>
          <a:graphicData uri="http://schemas.openxmlformats.org/drawingml/2006/table">
            <a:tbl>
              <a:tblPr/>
              <a:tblGrid>
                <a:gridCol w="612611"/>
                <a:gridCol w="452911"/>
                <a:gridCol w="814473"/>
                <a:gridCol w="634331"/>
                <a:gridCol w="452272"/>
                <a:gridCol w="815112"/>
                <a:gridCol w="656051"/>
                <a:gridCol w="702044"/>
                <a:gridCol w="814473"/>
                <a:gridCol w="814473"/>
              </a:tblGrid>
              <a:tr h="570372">
                <a:tc>
                  <a:txBody>
                    <a:bodyPr/>
                    <a:lstStyle/>
                    <a:p>
                      <a:pPr>
                        <a:lnSpc>
                          <a:spcPct val="115000"/>
                        </a:lnSpc>
                        <a:spcAft>
                          <a:spcPts val="0"/>
                        </a:spcAft>
                        <a:tabLst>
                          <a:tab pos="571500" algn="l"/>
                        </a:tabLst>
                      </a:pPr>
                      <a:endParaRPr lang="fr-FR" sz="11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571500" algn="l"/>
                        </a:tabLst>
                      </a:pPr>
                      <a:r>
                        <a:rPr lang="fr-FR" sz="1100">
                          <a:latin typeface="Calibri"/>
                          <a:ea typeface="Calibri"/>
                          <a:cs typeface="Times New Roman"/>
                        </a:rPr>
                        <a:t>Salle</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Campagne</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Nature</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3D</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101090" algn="l"/>
                        </a:tabLst>
                      </a:pPr>
                      <a:r>
                        <a:rPr lang="fr-FR" sz="1100">
                          <a:latin typeface="Calibri"/>
                          <a:ea typeface="Calibri"/>
                          <a:cs typeface="Times New Roman"/>
                        </a:rPr>
                        <a:t>Fédéral</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Total Archers</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Nb part</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 compet</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Nbr clubs</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08">
                <a:tc>
                  <a:txBody>
                    <a:bodyPr/>
                    <a:lstStyle/>
                    <a:p>
                      <a:pPr>
                        <a:lnSpc>
                          <a:spcPct val="115000"/>
                        </a:lnSpc>
                        <a:spcAft>
                          <a:spcPts val="0"/>
                        </a:spcAft>
                        <a:tabLst>
                          <a:tab pos="571500" algn="l"/>
                        </a:tabLst>
                      </a:pPr>
                      <a:r>
                        <a:rPr lang="fr-FR" sz="1100">
                          <a:latin typeface="Calibri"/>
                          <a:ea typeface="Calibri"/>
                          <a:cs typeface="Times New Roman"/>
                        </a:rPr>
                        <a:t>2014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55</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75</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50</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62</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87</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283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9</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23">
                <a:tc>
                  <a:txBody>
                    <a:bodyPr/>
                    <a:lstStyle/>
                    <a:p>
                      <a:pPr>
                        <a:lnSpc>
                          <a:spcPct val="115000"/>
                        </a:lnSpc>
                        <a:spcAft>
                          <a:spcPts val="0"/>
                        </a:spcAft>
                        <a:tabLst>
                          <a:tab pos="571500" algn="l"/>
                        </a:tabLst>
                      </a:pPr>
                      <a:r>
                        <a:rPr lang="fr-FR" sz="1100">
                          <a:latin typeface="Calibri"/>
                          <a:ea typeface="Calibri"/>
                          <a:cs typeface="Times New Roman"/>
                        </a:rPr>
                        <a:t>2015</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93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67</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60</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130</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374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23">
                <a:tc>
                  <a:txBody>
                    <a:bodyPr/>
                    <a:lstStyle/>
                    <a:p>
                      <a:pPr>
                        <a:lnSpc>
                          <a:spcPct val="115000"/>
                        </a:lnSpc>
                        <a:spcAft>
                          <a:spcPts val="0"/>
                        </a:spcAft>
                        <a:tabLst>
                          <a:tab pos="571500" algn="l"/>
                        </a:tabLst>
                      </a:pPr>
                      <a:r>
                        <a:rPr lang="fr-FR" sz="1100">
                          <a:latin typeface="Calibri"/>
                          <a:ea typeface="Calibri"/>
                          <a:cs typeface="Times New Roman"/>
                        </a:rPr>
                        <a:t>2016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77</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70</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49</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121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323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23">
                <a:tc>
                  <a:txBody>
                    <a:bodyPr/>
                    <a:lstStyle/>
                    <a:p>
                      <a:pPr>
                        <a:lnSpc>
                          <a:spcPct val="115000"/>
                        </a:lnSpc>
                        <a:spcAft>
                          <a:spcPts val="0"/>
                        </a:spcAft>
                        <a:tabLst>
                          <a:tab pos="571500" algn="l"/>
                        </a:tabLst>
                      </a:pPr>
                      <a:r>
                        <a:rPr lang="fr-FR" sz="1100">
                          <a:latin typeface="Calibri"/>
                          <a:ea typeface="Calibri"/>
                          <a:cs typeface="Times New Roman"/>
                        </a:rPr>
                        <a:t>2017</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73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endParaRPr lang="fr-FR" sz="11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50</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109</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237</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12</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23">
                <a:tc>
                  <a:txBody>
                    <a:bodyPr/>
                    <a:lstStyle/>
                    <a:p>
                      <a:pPr>
                        <a:lnSpc>
                          <a:spcPct val="115000"/>
                        </a:lnSpc>
                        <a:spcAft>
                          <a:spcPts val="0"/>
                        </a:spcAft>
                        <a:tabLst>
                          <a:tab pos="571500" algn="l"/>
                        </a:tabLst>
                      </a:pPr>
                      <a:r>
                        <a:rPr lang="fr-FR" sz="1100">
                          <a:latin typeface="Calibri"/>
                          <a:ea typeface="Calibri"/>
                          <a:cs typeface="Times New Roman"/>
                        </a:rPr>
                        <a:t>2018</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62</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83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136</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362</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51</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12</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23">
                <a:tc>
                  <a:txBody>
                    <a:bodyPr/>
                    <a:lstStyle/>
                    <a:p>
                      <a:pPr>
                        <a:lnSpc>
                          <a:spcPct val="115000"/>
                        </a:lnSpc>
                        <a:spcAft>
                          <a:spcPts val="0"/>
                        </a:spcAft>
                        <a:tabLst>
                          <a:tab pos="571500" algn="l"/>
                        </a:tabLst>
                      </a:pPr>
                      <a:r>
                        <a:rPr lang="fr-FR" sz="1100">
                          <a:latin typeface="Calibri"/>
                          <a:ea typeface="Calibri"/>
                          <a:cs typeface="Times New Roman"/>
                        </a:rPr>
                        <a:t>2019</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64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54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48</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93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244</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a:latin typeface="Calibri"/>
                          <a:ea typeface="Calibri"/>
                          <a:cs typeface="Times New Roman"/>
                        </a:rPr>
                        <a:t>33</a:t>
                      </a:r>
                      <a:endParaRPr lang="fr-FR" sz="100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71500" algn="l"/>
                        </a:tabLst>
                      </a:pPr>
                      <a:r>
                        <a:rPr lang="fr-FR" sz="1100" dirty="0">
                          <a:latin typeface="Calibri"/>
                          <a:ea typeface="Calibri"/>
                          <a:cs typeface="Times New Roman"/>
                        </a:rPr>
                        <a:t>13</a:t>
                      </a:r>
                      <a:endParaRPr lang="fr-FR" sz="1000" dirty="0">
                        <a:latin typeface="Calibri"/>
                        <a:ea typeface="Calibri"/>
                        <a:cs typeface="Times New Roman"/>
                      </a:endParaRPr>
                    </a:p>
                  </a:txBody>
                  <a:tcPr marL="62169" marR="62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892</Words>
  <Application>Microsoft Office PowerPoint</Application>
  <PresentationFormat>Affichage à l'écran (4:3)</PresentationFormat>
  <Paragraphs>621</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communication</dc:title>
  <dc:creator>Microsoft</dc:creator>
  <cp:lastModifiedBy>Joseph Pellen</cp:lastModifiedBy>
  <cp:revision>75</cp:revision>
  <dcterms:created xsi:type="dcterms:W3CDTF">2017-11-28T10:55:39Z</dcterms:created>
  <dcterms:modified xsi:type="dcterms:W3CDTF">2019-11-20T08:25:00Z</dcterms:modified>
</cp:coreProperties>
</file>