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47" r:id="rId2"/>
    <p:sldId id="317" r:id="rId3"/>
    <p:sldId id="292" r:id="rId4"/>
    <p:sldId id="353" r:id="rId5"/>
    <p:sldId id="407" r:id="rId6"/>
    <p:sldId id="293" r:id="rId7"/>
    <p:sldId id="359" r:id="rId8"/>
    <p:sldId id="385" r:id="rId9"/>
    <p:sldId id="386" r:id="rId10"/>
    <p:sldId id="392" r:id="rId11"/>
    <p:sldId id="387" r:id="rId12"/>
    <p:sldId id="402" r:id="rId13"/>
    <p:sldId id="403" r:id="rId14"/>
    <p:sldId id="404" r:id="rId15"/>
    <p:sldId id="405" r:id="rId16"/>
    <p:sldId id="290" r:id="rId17"/>
    <p:sldId id="394" r:id="rId18"/>
    <p:sldId id="395" r:id="rId19"/>
    <p:sldId id="396" r:id="rId20"/>
    <p:sldId id="397" r:id="rId21"/>
    <p:sldId id="398" r:id="rId22"/>
    <p:sldId id="300" r:id="rId23"/>
    <p:sldId id="415" r:id="rId24"/>
    <p:sldId id="416" r:id="rId25"/>
    <p:sldId id="417" r:id="rId26"/>
    <p:sldId id="418" r:id="rId27"/>
    <p:sldId id="263" r:id="rId28"/>
    <p:sldId id="408" r:id="rId29"/>
    <p:sldId id="410" r:id="rId30"/>
    <p:sldId id="409" r:id="rId31"/>
    <p:sldId id="411" r:id="rId32"/>
    <p:sldId id="307" r:id="rId33"/>
    <p:sldId id="308" r:id="rId34"/>
    <p:sldId id="256" r:id="rId35"/>
    <p:sldId id="260" r:id="rId36"/>
    <p:sldId id="257" r:id="rId37"/>
    <p:sldId id="309" r:id="rId38"/>
    <p:sldId id="324" r:id="rId39"/>
    <p:sldId id="412" r:id="rId40"/>
    <p:sldId id="413" r:id="rId41"/>
    <p:sldId id="414" r:id="rId42"/>
    <p:sldId id="320" r:id="rId43"/>
    <p:sldId id="389" r:id="rId44"/>
    <p:sldId id="390" r:id="rId45"/>
    <p:sldId id="391" r:id="rId46"/>
    <p:sldId id="350" r:id="rId47"/>
    <p:sldId id="383"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AB22CA-D86E-4A1C-BFAF-ABDD324DD849}" type="datetimeFigureOut">
              <a:rPr lang="fr-FR"/>
              <a:pPr>
                <a:defRPr/>
              </a:pPr>
              <a:t>16/11/2023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F1FBCA-D597-4CC2-A024-CF455BD04CF2}" type="slidenum">
              <a:rPr lang="fr-FR"/>
              <a:pPr>
                <a:defRPr/>
              </a:pPr>
              <a:t>‹N°›</a:t>
            </a:fld>
            <a:endParaRPr lang="fr-FR"/>
          </a:p>
        </p:txBody>
      </p:sp>
    </p:spTree>
    <p:extLst>
      <p:ext uri="{BB962C8B-B14F-4D97-AF65-F5344CB8AC3E}">
        <p14:creationId xmlns="" xmlns:p14="http://schemas.microsoft.com/office/powerpoint/2010/main" val="227684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281E7-0902-4D4E-880B-176DEB6F94AC}" type="datetimeFigureOut">
              <a:rPr lang="fr-FR" smtClean="0"/>
              <a:pPr/>
              <a:t>16/11/2023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EE35-1BF6-439B-A6A0-AC8E9BA0430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2DEEE35-1BF6-439B-A6A0-AC8E9BA04305}"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10" descr="FFTA logo"/>
          <p:cNvPicPr>
            <a:picLocks noChangeAspect="1" noChangeArrowheads="1"/>
          </p:cNvPicPr>
          <p:nvPr userDrawn="1"/>
        </p:nvPicPr>
        <p:blipFill>
          <a:blip r:embed="rId2" cstate="print"/>
          <a:srcRect/>
          <a:stretch>
            <a:fillRect/>
          </a:stretch>
        </p:blipFill>
        <p:spPr bwMode="auto">
          <a:xfrm>
            <a:off x="0" y="0"/>
            <a:ext cx="1331913" cy="908050"/>
          </a:xfrm>
          <a:prstGeom prst="rect">
            <a:avLst/>
          </a:prstGeom>
          <a:noFill/>
          <a:ln w="9525">
            <a:noFill/>
            <a:miter lim="800000"/>
            <a:headEnd/>
            <a:tailEnd/>
          </a:ln>
        </p:spPr>
      </p:pic>
      <p:pic>
        <p:nvPicPr>
          <p:cNvPr id="5" name="Image 11" descr="E:\Arc-CD13\Doc officiel\logo_cd13_a.jpg"/>
          <p:cNvPicPr>
            <a:picLocks noChangeAspect="1" noChangeArrowheads="1"/>
          </p:cNvPicPr>
          <p:nvPr userDrawn="1"/>
        </p:nvPicPr>
        <p:blipFill>
          <a:blip r:embed="rId3" cstate="print"/>
          <a:srcRect/>
          <a:stretch>
            <a:fillRect/>
          </a:stretch>
        </p:blipFill>
        <p:spPr bwMode="auto">
          <a:xfrm>
            <a:off x="3419475" y="0"/>
            <a:ext cx="1854200" cy="1238250"/>
          </a:xfrm>
          <a:prstGeom prst="rect">
            <a:avLst/>
          </a:prstGeom>
          <a:noFill/>
          <a:ln w="9525">
            <a:noFill/>
            <a:miter lim="800000"/>
            <a:headEnd/>
            <a:tailEnd/>
          </a:ln>
        </p:spPr>
      </p:pic>
      <p:sp>
        <p:nvSpPr>
          <p:cNvPr id="2" name="Titre 1"/>
          <p:cNvSpPr>
            <a:spLocks noGrp="1"/>
          </p:cNvSpPr>
          <p:nvPr>
            <p:ph type="ctrTitle"/>
          </p:nvPr>
        </p:nvSpPr>
        <p:spPr>
          <a:xfrm>
            <a:off x="1475656" y="1700808"/>
            <a:ext cx="5976664" cy="86409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e la date 3"/>
          <p:cNvSpPr>
            <a:spLocks noGrp="1"/>
          </p:cNvSpPr>
          <p:nvPr>
            <p:ph type="dt" sz="half" idx="10"/>
          </p:nvPr>
        </p:nvSpPr>
        <p:spPr/>
        <p:txBody>
          <a:bodyPr/>
          <a:lstStyle>
            <a:lvl1pPr>
              <a:defRPr/>
            </a:lvl1pPr>
          </a:lstStyle>
          <a:p>
            <a:pPr>
              <a:defRPr/>
            </a:pPr>
            <a:fld id="{BFD09543-AEDD-4720-BD35-4CB2D98CADED}" type="datetimeFigureOut">
              <a:rPr lang="fr-FR"/>
              <a:pPr>
                <a:defRPr/>
              </a:pPr>
              <a:t>16/11/2023</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5DA241B6-A72C-4538-B7D5-9CBA3B5AB84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270B6E8-0A3A-4F93-978C-DC9D2E96C29F}" type="datetimeFigureOut">
              <a:rPr lang="fr-FR"/>
              <a:pPr>
                <a:defRPr/>
              </a:pPr>
              <a:t>16/11/2023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3264958-5A22-48A6-A15B-2694D8650A5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C375105-51EF-427A-89CA-CC230F0F2FF9}" type="datetimeFigureOut">
              <a:rPr lang="fr-FR"/>
              <a:pPr>
                <a:defRPr/>
              </a:pPr>
              <a:t>16/11/2023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4F53D6-11B6-4B45-AA2D-94DEA09ED52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82C6636-2EF2-4647-867F-8321A336D067}" type="datetimeFigureOut">
              <a:rPr lang="fr-FR"/>
              <a:pPr>
                <a:defRPr/>
              </a:pPr>
              <a:t>16/11/2023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1017A76-5B62-4B33-8144-F9340CA9EAB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438A6E4-0D15-42D2-BD29-54AA7FC8EF5A}" type="datetimeFigureOut">
              <a:rPr lang="fr-FR"/>
              <a:pPr>
                <a:defRPr/>
              </a:pPr>
              <a:t>16/11/2023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97F33B-09C0-4CD2-98BF-1F15ADEC3FF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974B6A5-50E6-45B0-A7B8-11F5C50B1289}" type="datetimeFigureOut">
              <a:rPr lang="fr-FR"/>
              <a:pPr>
                <a:defRPr/>
              </a:pPr>
              <a:t>16/11/2023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E69F56F-D8D1-4063-B2CD-03F63919F3D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3874A29-87CE-4147-832E-24F40EADA191}" type="datetimeFigureOut">
              <a:rPr lang="fr-FR"/>
              <a:pPr>
                <a:defRPr/>
              </a:pPr>
              <a:t>16/11/2023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9125A1B-FE0F-4DC9-985C-8F70AB78DD7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1983FFD-B4CF-46C3-9C86-E3AB6BFE439E}" type="datetimeFigureOut">
              <a:rPr lang="fr-FR"/>
              <a:pPr>
                <a:defRPr/>
              </a:pPr>
              <a:t>16/11/2023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AF2AF60-BE3E-4165-A0CA-2BFD576DCCB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F2AEDA6-DC6D-4702-9660-ED6F2D349F06}" type="datetimeFigureOut">
              <a:rPr lang="fr-FR"/>
              <a:pPr>
                <a:defRPr/>
              </a:pPr>
              <a:t>16/11/2023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CD044BC-89DF-4D0E-9B58-2C386E40E42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C219AE9-6972-4A15-9B28-2251B270E0A0}" type="datetimeFigureOut">
              <a:rPr lang="fr-FR"/>
              <a:pPr>
                <a:defRPr/>
              </a:pPr>
              <a:t>16/11/2023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FFA9FB6-FC71-4DFC-BD7F-CCEF5C6C242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39836D4-3EC1-4142-89D4-3C8A8D0CE019}" type="datetimeFigureOut">
              <a:rPr lang="fr-FR"/>
              <a:pPr>
                <a:defRPr/>
              </a:pPr>
              <a:t>16/11/2023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5E0383-31A2-4BFE-9C21-1B2D7739BED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84213" y="1268413"/>
            <a:ext cx="7354887" cy="509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916113"/>
            <a:ext cx="8002588"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36AABF-8235-43D2-9F21-216BA462C99E}" type="datetimeFigureOut">
              <a:rPr lang="fr-FR"/>
              <a:pPr>
                <a:defRPr/>
              </a:pPr>
              <a:t>16/11/2023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1279A3-98D7-4F09-BF62-177D5279662A}" type="slidenum">
              <a:rPr lang="fr-FR"/>
              <a:pPr>
                <a:defRPr/>
              </a:pPr>
              <a:t>‹N°›</a:t>
            </a:fld>
            <a:endParaRPr lang="fr-FR"/>
          </a:p>
        </p:txBody>
      </p:sp>
      <p:pic>
        <p:nvPicPr>
          <p:cNvPr id="1031" name="Image 6" descr="FFTA logo"/>
          <p:cNvPicPr>
            <a:picLocks noChangeAspect="1" noChangeArrowheads="1"/>
          </p:cNvPicPr>
          <p:nvPr/>
        </p:nvPicPr>
        <p:blipFill>
          <a:blip r:embed="rId13" cstate="print"/>
          <a:srcRect/>
          <a:stretch>
            <a:fillRect/>
          </a:stretch>
        </p:blipFill>
        <p:spPr bwMode="auto">
          <a:xfrm>
            <a:off x="0" y="0"/>
            <a:ext cx="1331913" cy="908050"/>
          </a:xfrm>
          <a:prstGeom prst="rect">
            <a:avLst/>
          </a:prstGeom>
          <a:noFill/>
          <a:ln w="9525">
            <a:noFill/>
            <a:miter lim="800000"/>
            <a:headEnd/>
            <a:tailEnd/>
          </a:ln>
        </p:spPr>
      </p:pic>
      <p:pic>
        <p:nvPicPr>
          <p:cNvPr id="1032" name="Image 7" descr="E:\Arc-CD13\Doc officiel\logo_cd13_a.jpg"/>
          <p:cNvPicPr>
            <a:picLocks noChangeAspect="1" noChangeArrowheads="1"/>
          </p:cNvPicPr>
          <p:nvPr/>
        </p:nvPicPr>
        <p:blipFill>
          <a:blip r:embed="rId14" cstate="print"/>
          <a:srcRect/>
          <a:stretch>
            <a:fillRect/>
          </a:stretch>
        </p:blipFill>
        <p:spPr bwMode="auto">
          <a:xfrm>
            <a:off x="3563938" y="0"/>
            <a:ext cx="1800225" cy="1125538"/>
          </a:xfrm>
          <a:prstGeom prst="rect">
            <a:avLst/>
          </a:prstGeom>
          <a:noFill/>
          <a:ln w="9525">
            <a:noFill/>
            <a:miter lim="800000"/>
            <a:headEnd/>
            <a:tailEnd/>
          </a:ln>
        </p:spPr>
      </p:pic>
      <p:pic>
        <p:nvPicPr>
          <p:cNvPr id="1033" name="Image 9" descr="Logo CR PACA.png"/>
          <p:cNvPicPr>
            <a:picLocks noChangeAspect="1"/>
          </p:cNvPicPr>
          <p:nvPr/>
        </p:nvPicPr>
        <p:blipFill>
          <a:blip r:embed="rId15" cstate="print"/>
          <a:srcRect/>
          <a:stretch>
            <a:fillRect/>
          </a:stretch>
        </p:blipFill>
        <p:spPr bwMode="auto">
          <a:xfrm>
            <a:off x="6940550" y="0"/>
            <a:ext cx="2203450" cy="981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arc-cd13.fr/2019/07/27/championnat-de-france-ta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BP%202023.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755650" y="27352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Rapport </a:t>
            </a:r>
            <a:r>
              <a:rPr lang="fr-FR" sz="5000" b="1" dirty="0" smtClean="0">
                <a:solidFill>
                  <a:srgbClr val="003399"/>
                </a:solidFill>
                <a:latin typeface="+mn-lt"/>
                <a:cs typeface="+mn-cs"/>
              </a:rPr>
              <a:t>Moral</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2022-2023</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a:t>
            </a:r>
            <a:r>
              <a:rPr lang="fr-FR" sz="3600" spc="-1" dirty="0" smtClean="0">
                <a:solidFill>
                  <a:srgbClr val="000000"/>
                </a:solidFill>
              </a:rPr>
              <a:t>2021 - 2022</a:t>
            </a:r>
            <a:endParaRPr lang="fr-FR" sz="3600" spc="-1" dirty="0"/>
          </a:p>
        </p:txBody>
      </p:sp>
      <p:sp>
        <p:nvSpPr>
          <p:cNvPr id="199" name="CustomShape 2"/>
          <p:cNvSpPr/>
          <p:nvPr/>
        </p:nvSpPr>
        <p:spPr>
          <a:xfrm>
            <a:off x="326550" y="1772816"/>
            <a:ext cx="8709946" cy="5085184"/>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CHAMPIONNAT DE FRANCE TAE</a:t>
            </a:r>
            <a:r>
              <a:rPr lang="fr-FR" sz="2800" dirty="0" smtClean="0"/>
              <a:t> </a:t>
            </a:r>
            <a:endParaRPr lang="fr-FR" sz="2800" dirty="0" smtClean="0"/>
          </a:p>
          <a:p>
            <a:pPr algn="ctr"/>
            <a:endParaRPr lang="fr-FR" sz="2800" dirty="0" smtClean="0"/>
          </a:p>
          <a:p>
            <a:r>
              <a:rPr lang="fr-FR" sz="2000" dirty="0" smtClean="0"/>
              <a:t>11 archers ont été sélectionnés en discipline internationale pour 1 médaille et 12 en national pour 2 médaille.</a:t>
            </a:r>
          </a:p>
          <a:p>
            <a:r>
              <a:rPr lang="fr-FR" sz="2000" i="1" dirty="0" smtClean="0"/>
              <a:t>CHAMPIONNAT DE FRANCE TAE INTERNATIONAL, Riom ELITE 22-23/07/2023</a:t>
            </a:r>
            <a:endParaRPr lang="fr-FR" sz="2000" dirty="0" smtClean="0"/>
          </a:p>
          <a:p>
            <a:r>
              <a:rPr lang="fr-FR" sz="2000" b="1" dirty="0" smtClean="0"/>
              <a:t>5 sélectionnés, 1 médaillée</a:t>
            </a:r>
            <a:endParaRPr lang="fr-FR" sz="2000" dirty="0" smtClean="0"/>
          </a:p>
          <a:p>
            <a:r>
              <a:rPr lang="fr-FR" sz="2000" dirty="0" smtClean="0"/>
              <a:t>CLASSIQUE FEMME U21 : JAKUSIC Anna, Marseille – </a:t>
            </a:r>
            <a:r>
              <a:rPr lang="fr-FR" sz="2000" dirty="0" err="1" smtClean="0"/>
              <a:t>Massilia</a:t>
            </a:r>
            <a:r>
              <a:rPr lang="fr-FR" sz="2000" dirty="0" smtClean="0"/>
              <a:t> Arc Club : médaille d'Argent</a:t>
            </a:r>
          </a:p>
          <a:p>
            <a:r>
              <a:rPr lang="fr-FR" sz="2000" b="1" dirty="0" smtClean="0"/>
              <a:t> </a:t>
            </a:r>
            <a:endParaRPr lang="fr-FR" sz="2000" dirty="0" smtClean="0"/>
          </a:p>
          <a:p>
            <a:r>
              <a:rPr lang="fr-FR" sz="2000" i="1" dirty="0" smtClean="0"/>
              <a:t>CHAMPIONNAT DE FRANCE TAE INTERNATIONAL, Riom ADULTE 28-30/07/2023</a:t>
            </a:r>
            <a:endParaRPr lang="fr-FR" sz="2000" dirty="0" smtClean="0"/>
          </a:p>
          <a:p>
            <a:pPr marL="457200" indent="-457200">
              <a:buAutoNum type="arabicPlain" startAt="6"/>
            </a:pPr>
            <a:r>
              <a:rPr lang="fr-FR" sz="2000" b="1" dirty="0" smtClean="0"/>
              <a:t>Sélectionnés</a:t>
            </a:r>
          </a:p>
          <a:p>
            <a:pPr marL="342900" indent="-342900"/>
            <a:endParaRPr lang="fr-FR" sz="2000" b="1" spc="-1" dirty="0" smtClean="0">
              <a:latin typeface="Arial"/>
            </a:endParaRPr>
          </a:p>
          <a:p>
            <a:r>
              <a:rPr lang="fr-FR" i="1" dirty="0" smtClean="0"/>
              <a:t>CHAMPIONNAT DE FRANCE TAE NATIONAL, Riom 28-30/07/2023</a:t>
            </a:r>
            <a:endParaRPr lang="fr-FR" dirty="0" smtClean="0"/>
          </a:p>
          <a:p>
            <a:r>
              <a:rPr lang="fr-FR" b="1" dirty="0" smtClean="0"/>
              <a:t>12 sélectionnés, 2 médaillés</a:t>
            </a:r>
            <a:endParaRPr lang="fr-FR" dirty="0" smtClean="0"/>
          </a:p>
          <a:p>
            <a:r>
              <a:rPr lang="fr-FR" dirty="0" smtClean="0"/>
              <a:t>POULIES FEMME S2 :  KIENER Audrey, ST MARTIN DE CRAU : médaille d'Argent</a:t>
            </a:r>
          </a:p>
          <a:p>
            <a:r>
              <a:rPr lang="fr-FR" dirty="0" smtClean="0"/>
              <a:t>POULIES HOMME S3 : LAMARE Alain, Marseille – </a:t>
            </a:r>
            <a:r>
              <a:rPr lang="fr-FR" dirty="0" err="1" smtClean="0"/>
              <a:t>Massilia</a:t>
            </a:r>
            <a:r>
              <a:rPr lang="fr-FR" dirty="0" smtClean="0"/>
              <a:t> Arc Club: médaille de Bronze</a:t>
            </a:r>
          </a:p>
          <a:p>
            <a:pPr marL="342900" indent="-342900"/>
            <a:endParaRPr lang="fr-FR" spc="-1" dirty="0">
              <a:latin typeface="Arial"/>
            </a:endParaRPr>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01" name="CustomShape 4"/>
          <p:cNvSpPr/>
          <p:nvPr/>
        </p:nvSpPr>
        <p:spPr>
          <a:xfrm>
            <a:off x="522482" y="4702831"/>
            <a:ext cx="7771918" cy="1010455"/>
          </a:xfrm>
          <a:prstGeom prst="rect">
            <a:avLst/>
          </a:prstGeom>
          <a:noFill/>
          <a:ln>
            <a:noFill/>
          </a:ln>
        </p:spPr>
        <p:style>
          <a:lnRef idx="0">
            <a:scrgbClr r="0" g="0" b="0"/>
          </a:lnRef>
          <a:fillRef idx="0">
            <a:scrgbClr r="0" g="0" b="0"/>
          </a:fillRef>
          <a:effectRef idx="0">
            <a:scrgbClr r="0" g="0" b="0"/>
          </a:effectRef>
          <a:fontRef idx="minor"/>
        </p:style>
      </p:sp>
      <p:pic>
        <p:nvPicPr>
          <p:cNvPr id="6" name="Image 5" descr="riom 2023.jpg"/>
          <p:cNvPicPr>
            <a:picLocks noChangeAspect="1"/>
          </p:cNvPicPr>
          <p:nvPr/>
        </p:nvPicPr>
        <p:blipFill>
          <a:blip r:embed="rId3" cstate="print"/>
          <a:stretch>
            <a:fillRect/>
          </a:stretch>
        </p:blipFill>
        <p:spPr>
          <a:xfrm>
            <a:off x="7308304" y="764704"/>
            <a:ext cx="1224136" cy="1729335"/>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a:t>
            </a:r>
            <a:r>
              <a:rPr lang="fr-FR" sz="3600" spc="-1" dirty="0" smtClean="0">
                <a:solidFill>
                  <a:srgbClr val="000000"/>
                </a:solidFill>
              </a:rPr>
              <a:t>2022 - 2023</a:t>
            </a:r>
            <a:endParaRPr lang="fr-FR" sz="3600" spc="-1" dirty="0"/>
          </a:p>
        </p:txBody>
      </p:sp>
      <p:sp>
        <p:nvSpPr>
          <p:cNvPr id="199" name="CustomShape 2"/>
          <p:cNvSpPr/>
          <p:nvPr/>
        </p:nvSpPr>
        <p:spPr>
          <a:xfrm>
            <a:off x="251520" y="1772816"/>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3"/>
              </a:rPr>
              <a:t>D1 et D2</a:t>
            </a:r>
          </a:p>
          <a:p>
            <a:pPr algn="ctr"/>
            <a:endParaRPr lang="fr-FR" sz="2800" dirty="0" smtClean="0">
              <a:hlinkClick r:id="rId3"/>
            </a:endParaRPr>
          </a:p>
          <a:p>
            <a:r>
              <a:rPr lang="fr-FR" sz="2800" b="1" dirty="0" smtClean="0"/>
              <a:t>ST MARTIN DE CRAU poulies femme : 8 </a:t>
            </a:r>
            <a:r>
              <a:rPr lang="fr-FR" sz="2800" b="1" dirty="0" err="1" smtClean="0"/>
              <a:t>ème</a:t>
            </a:r>
            <a:endParaRPr lang="fr-FR" sz="2800" dirty="0" smtClean="0"/>
          </a:p>
          <a:p>
            <a:r>
              <a:rPr lang="fr-FR" sz="2800" b="1" dirty="0" smtClean="0"/>
              <a:t>ST MARTIN DE CRAU poulies homme : 7 </a:t>
            </a:r>
            <a:r>
              <a:rPr lang="fr-FR" sz="2800" b="1" dirty="0" err="1" smtClean="0"/>
              <a:t>ème</a:t>
            </a:r>
            <a:endParaRPr lang="fr-FR" sz="2800" b="1" dirty="0" smtClean="0"/>
          </a:p>
          <a:p>
            <a:endParaRPr lang="fr-FR" sz="2800" dirty="0" smtClean="0"/>
          </a:p>
          <a:p>
            <a:r>
              <a:rPr lang="fr-FR" sz="2800" b="1" dirty="0" smtClean="0"/>
              <a:t>MASSILIA arc classique femme : 10eme </a:t>
            </a:r>
            <a:endParaRPr lang="fr-FR" sz="2800" dirty="0" smtClean="0"/>
          </a:p>
          <a:p>
            <a:endParaRPr lang="fr-FR" sz="2800" dirty="0" smtClean="0"/>
          </a:p>
          <a:p>
            <a:r>
              <a:rPr lang="fr-FR" sz="2800" b="1" dirty="0" smtClean="0"/>
              <a:t>MASSILIA arc classique homme : 8eme descend en DR</a:t>
            </a:r>
            <a:endParaRPr lang="fr-FR" sz="2800" dirty="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700808"/>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INTERNATIONAL</a:t>
            </a:r>
          </a:p>
          <a:p>
            <a:pPr algn="ctr"/>
            <a:endParaRPr lang="fr-FR" sz="2800" dirty="0" smtClean="0">
              <a:hlinkClick r:id="rId2"/>
            </a:endParaRPr>
          </a:p>
          <a:p>
            <a:pPr algn="ctr"/>
            <a:endParaRPr lang="fr-FR" sz="2800" dirty="0" smtClean="0">
              <a:hlinkClick r:id="rId2"/>
            </a:endParaRPr>
          </a:p>
          <a:p>
            <a:pPr algn="ctr"/>
            <a:r>
              <a:rPr lang="fr-FR" sz="2000" dirty="0" smtClean="0"/>
              <a:t>Une année magnifique en international pour deux de nos </a:t>
            </a:r>
            <a:r>
              <a:rPr lang="fr-FR" sz="2000" dirty="0" err="1" smtClean="0"/>
              <a:t>archeres</a:t>
            </a:r>
            <a:r>
              <a:rPr lang="fr-FR" sz="2000" dirty="0" smtClean="0"/>
              <a:t> : </a:t>
            </a:r>
          </a:p>
          <a:p>
            <a:pPr algn="ctr"/>
            <a:r>
              <a:rPr lang="fr-FR" sz="2000" dirty="0" smtClean="0"/>
              <a:t>Nicolas Girard (Saint-Martin de Crau)  et Anna </a:t>
            </a:r>
            <a:r>
              <a:rPr lang="fr-FR" sz="2000" dirty="0" err="1" smtClean="0"/>
              <a:t>Jakusic</a:t>
            </a:r>
            <a:r>
              <a:rPr lang="fr-FR" sz="2000" dirty="0" smtClean="0"/>
              <a:t> (</a:t>
            </a:r>
            <a:r>
              <a:rPr lang="fr-FR" sz="2000" dirty="0" err="1" smtClean="0"/>
              <a:t>Massilia</a:t>
            </a:r>
            <a:r>
              <a:rPr lang="fr-FR" sz="2000" dirty="0" smtClean="0"/>
              <a:t>) qui ont dignement représenté le département dans les divers championnats internationaux et en équipe de France</a:t>
            </a:r>
            <a:endParaRPr lang="fr-FR" dirty="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700808"/>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INTERNATIONAL</a:t>
            </a:r>
          </a:p>
          <a:p>
            <a:r>
              <a:rPr lang="fr-FR" b="1" u="sng" dirty="0" smtClean="0"/>
              <a:t>Nicolas Girard</a:t>
            </a:r>
          </a:p>
          <a:p>
            <a:endParaRPr lang="fr-FR" dirty="0" smtClean="0"/>
          </a:p>
          <a:p>
            <a:r>
              <a:rPr lang="fr-FR" i="1" dirty="0" smtClean="0"/>
              <a:t>GUILLAUME TELL OPEN, </a:t>
            </a:r>
            <a:r>
              <a:rPr lang="fr-FR" i="1" dirty="0" err="1" smtClean="0"/>
              <a:t>Strassen</a:t>
            </a:r>
            <a:r>
              <a:rPr lang="fr-FR" i="1" dirty="0" smtClean="0"/>
              <a:t> Luxembourg, Homme Poulies</a:t>
            </a:r>
            <a:endParaRPr lang="fr-FR" dirty="0" smtClean="0"/>
          </a:p>
          <a:p>
            <a:r>
              <a:rPr lang="fr-FR" b="1" dirty="0" smtClean="0"/>
              <a:t>GIRARD Nicolas, Saint Martin de Crau : Médaille d’or </a:t>
            </a:r>
          </a:p>
          <a:p>
            <a:endParaRPr lang="fr-FR" dirty="0" smtClean="0"/>
          </a:p>
          <a:p>
            <a:r>
              <a:rPr lang="fr-FR" dirty="0" smtClean="0"/>
              <a:t> </a:t>
            </a:r>
            <a:r>
              <a:rPr lang="fr-FR" i="1" dirty="0" smtClean="0"/>
              <a:t>AS BONDY ARCHERY, Bondy France, Homme Poulie</a:t>
            </a:r>
            <a:endParaRPr lang="fr-FR" dirty="0" smtClean="0"/>
          </a:p>
          <a:p>
            <a:r>
              <a:rPr lang="fr-FR" b="1" dirty="0" smtClean="0"/>
              <a:t>GIRARD Nicolas, Saint Martin de Crau : Médaille de bronze</a:t>
            </a:r>
            <a:endParaRPr lang="fr-FR" dirty="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pic>
        <p:nvPicPr>
          <p:cNvPr id="5" name="Image 4" descr="nico girard.jpg"/>
          <p:cNvPicPr/>
          <p:nvPr/>
        </p:nvPicPr>
        <p:blipFill>
          <a:blip r:embed="rId3" cstate="print"/>
          <a:stretch>
            <a:fillRect/>
          </a:stretch>
        </p:blipFill>
        <p:spPr>
          <a:xfrm>
            <a:off x="3275856" y="4509120"/>
            <a:ext cx="3312368" cy="18002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700808"/>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INTERNATIONAL</a:t>
            </a:r>
          </a:p>
          <a:p>
            <a:endParaRPr lang="fr-FR" b="1" u="sng" dirty="0" smtClean="0"/>
          </a:p>
          <a:p>
            <a:r>
              <a:rPr lang="fr-FR" b="1" u="sng" dirty="0" smtClean="0"/>
              <a:t>Anna JAKUSIC</a:t>
            </a:r>
          </a:p>
          <a:p>
            <a:endParaRPr lang="fr-FR" dirty="0" smtClean="0"/>
          </a:p>
          <a:p>
            <a:r>
              <a:rPr lang="fr-FR" i="1" dirty="0" smtClean="0"/>
              <a:t>YOUTH CUP, Slovénie  par équipe U21</a:t>
            </a:r>
            <a:endParaRPr lang="fr-FR" dirty="0" smtClean="0"/>
          </a:p>
          <a:p>
            <a:r>
              <a:rPr lang="fr-FR" b="1" dirty="0" smtClean="0"/>
              <a:t>JAKUSIC Anna, Marseille : Médaille d'or par équipe U21</a:t>
            </a:r>
          </a:p>
          <a:p>
            <a:endParaRPr lang="fr-FR" dirty="0" smtClean="0"/>
          </a:p>
          <a:p>
            <a:r>
              <a:rPr lang="fr-FR" i="1" dirty="0" smtClean="0"/>
              <a:t>YOUTH CUP, Suisse  par équipe U21</a:t>
            </a:r>
            <a:endParaRPr lang="fr-FR" dirty="0" smtClean="0"/>
          </a:p>
          <a:p>
            <a:r>
              <a:rPr lang="fr-FR" b="1" dirty="0" smtClean="0"/>
              <a:t>JAKUSIC Anna, Marseille : Médaille d'or par équipe U21</a:t>
            </a:r>
            <a:endParaRPr lang="fr-FR" dirty="0" smtClean="0"/>
          </a:p>
          <a:p>
            <a:endParaRPr lang="fr-FR" b="1" dirty="0" smtClean="0"/>
          </a:p>
          <a:p>
            <a:endParaRPr lang="fr-FR" dirty="0"/>
          </a:p>
        </p:txBody>
      </p:sp>
      <p:sp>
        <p:nvSpPr>
          <p:cNvPr id="200" name="CustomShape 3"/>
          <p:cNvSpPr/>
          <p:nvPr/>
        </p:nvSpPr>
        <p:spPr>
          <a:xfrm>
            <a:off x="1763688" y="5301208"/>
            <a:ext cx="3787667" cy="778253"/>
          </a:xfrm>
          <a:prstGeom prst="rect">
            <a:avLst/>
          </a:prstGeom>
          <a:noFill/>
          <a:ln>
            <a:noFill/>
          </a:ln>
        </p:spPr>
        <p:style>
          <a:lnRef idx="0">
            <a:scrgbClr r="0" g="0" b="0"/>
          </a:lnRef>
          <a:fillRef idx="0">
            <a:scrgbClr r="0" g="0" b="0"/>
          </a:fillRef>
          <a:effectRef idx="0">
            <a:scrgbClr r="0" g="0" b="0"/>
          </a:effectRef>
          <a:fontRef idx="minor"/>
        </p:style>
      </p:sp>
      <p:pic>
        <p:nvPicPr>
          <p:cNvPr id="5" name="Image 4" descr="Anna Jakusic.jpg"/>
          <p:cNvPicPr/>
          <p:nvPr/>
        </p:nvPicPr>
        <p:blipFill>
          <a:blip r:embed="rId3" cstate="print"/>
          <a:stretch>
            <a:fillRect/>
          </a:stretch>
        </p:blipFill>
        <p:spPr>
          <a:xfrm>
            <a:off x="3635896" y="4941168"/>
            <a:ext cx="2520280" cy="1646455"/>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986620"/>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Conclusion</a:t>
            </a:r>
          </a:p>
          <a:p>
            <a:pPr algn="ctr"/>
            <a:endParaRPr lang="fr-FR" sz="4000" dirty="0" smtClean="0">
              <a:hlinkClick r:id="rId2"/>
            </a:endParaRPr>
          </a:p>
          <a:p>
            <a:pPr algn="ctr"/>
            <a:r>
              <a:rPr lang="fr-FR" sz="3200" dirty="0" smtClean="0"/>
              <a:t>Une belle année sportive pour les archers du département et les clubs que nous remercions.</a:t>
            </a:r>
          </a:p>
          <a:p>
            <a:endParaRPr lang="fr-FR" dirty="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Stages</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700808"/>
            <a:ext cx="8565930" cy="5157192"/>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Stage Adultes Compétiteurs</a:t>
            </a:r>
          </a:p>
          <a:p>
            <a:r>
              <a:rPr lang="fr-FR" sz="2000" dirty="0" smtClean="0"/>
              <a:t>Objectifs : Proposer un suivit technique, physique et mental des archers adultes compétiteurs tout au long de l'année en abordant divers thématiques durant les différents stages .</a:t>
            </a:r>
          </a:p>
          <a:p>
            <a:r>
              <a:rPr lang="fr-FR" sz="2000" dirty="0" smtClean="0"/>
              <a:t>Organisation :</a:t>
            </a:r>
          </a:p>
          <a:p>
            <a:r>
              <a:rPr lang="fr-FR" sz="2000" dirty="0" smtClean="0"/>
              <a:t>• Deux stages en simultanés pour plus de proximités.</a:t>
            </a:r>
          </a:p>
          <a:p>
            <a:r>
              <a:rPr lang="fr-FR" sz="2000" dirty="0" smtClean="0"/>
              <a:t>• un vendredi soir / mois.</a:t>
            </a:r>
          </a:p>
          <a:p>
            <a:r>
              <a:rPr lang="fr-FR" sz="2000" dirty="0" smtClean="0"/>
              <a:t>Nombre de participants : 110 à La Ciotat et 44 à Saint Martin de Crau</a:t>
            </a:r>
          </a:p>
          <a:p>
            <a:endParaRPr lang="fr-FR" sz="2000" dirty="0" smtClean="0"/>
          </a:p>
          <a:p>
            <a:r>
              <a:rPr lang="fr-FR" sz="2000" dirty="0" smtClean="0"/>
              <a:t>En résumé les stages du vendredi fonctionnent bien à Saint Martin de Crau pendant la période salle par contre à partir de mars on constate une désaffection progressive ainsi au mois de mai Matthieu a été à Saint Martin de Crau pour un inscrit qui finalement était absent. La formation de juin sera annulée. Il est acté en réunion de ne pas assurer de formation pour moins de 5 personnes. En ce qui concerne La Ciotat le taux d’adhésion aux stages adultes du vendredi soir à la Ciotat ne varie pas entre la saison salle et la saison extérieure (8 et 14 archers).</a:t>
            </a:r>
          </a:p>
          <a:p>
            <a:endParaRPr lang="fr-FR" sz="2000" dirty="0" smtClean="0"/>
          </a:p>
          <a:p>
            <a:endParaRPr lang="fr-FR" sz="2000" dirty="0" smtClean="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80728"/>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251520" y="1844824"/>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Stages Jeunes Compétiteurs &amp; Formation continue des entraîneurs</a:t>
            </a:r>
          </a:p>
          <a:p>
            <a:r>
              <a:rPr lang="fr-FR" sz="2000" dirty="0" smtClean="0"/>
              <a:t>Ces stages ont pour but :</a:t>
            </a:r>
            <a:br>
              <a:rPr lang="fr-FR" sz="2000" dirty="0" smtClean="0"/>
            </a:br>
            <a:r>
              <a:rPr lang="fr-FR" sz="2000" dirty="0" smtClean="0"/>
              <a:t>• Proposer un suivit sportif régulier des jeunes archers en fonction de leurs objectifs sportifs.</a:t>
            </a:r>
            <a:br>
              <a:rPr lang="fr-FR" sz="2000" dirty="0" smtClean="0"/>
            </a:br>
            <a:r>
              <a:rPr lang="fr-FR" sz="2000" dirty="0" smtClean="0"/>
              <a:t>• Proposer une formation continue des entraîneurs du département</a:t>
            </a:r>
          </a:p>
          <a:p>
            <a:r>
              <a:rPr lang="fr-FR" sz="2000" dirty="0" smtClean="0"/>
              <a:t/>
            </a:r>
            <a:br>
              <a:rPr lang="fr-FR" sz="2000" dirty="0" smtClean="0"/>
            </a:br>
            <a:r>
              <a:rPr lang="fr-FR" sz="2000" dirty="0" smtClean="0"/>
              <a:t>Organisation :</a:t>
            </a:r>
            <a:br>
              <a:rPr lang="fr-FR" sz="2000" dirty="0" smtClean="0"/>
            </a:br>
            <a:r>
              <a:rPr lang="fr-FR" sz="2000" dirty="0" smtClean="0"/>
              <a:t>• 1/2 Journée par mois : Deux stages en simultanés.</a:t>
            </a:r>
            <a:br>
              <a:rPr lang="fr-FR" sz="2000" dirty="0" smtClean="0"/>
            </a:br>
            <a:r>
              <a:rPr lang="fr-FR" sz="2000" dirty="0" smtClean="0"/>
              <a:t>• 1 Journée de stage pendant les vacances scolaire </a:t>
            </a:r>
          </a:p>
          <a:p>
            <a:pPr lvl="1"/>
            <a:endParaRPr lang="fr-FR" sz="2000" dirty="0" smtClean="0"/>
          </a:p>
          <a:p>
            <a:pPr lvl="1"/>
            <a:r>
              <a:rPr lang="fr-FR" sz="2000" dirty="0" smtClean="0"/>
              <a:t>Istres et Martigues : 35 participants</a:t>
            </a:r>
          </a:p>
          <a:p>
            <a:pPr lvl="1"/>
            <a:r>
              <a:rPr lang="fr-FR" sz="2000" dirty="0" smtClean="0"/>
              <a:t>Aix et Marseille : 39 participants</a:t>
            </a:r>
            <a:br>
              <a:rPr lang="fr-FR" sz="2000" dirty="0" smtClean="0"/>
            </a:br>
            <a:endParaRPr lang="fr-FR" sz="2000" dirty="0" smtClean="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a:t>
            </a:r>
            <a:r>
              <a:rPr lang="fr-FR" sz="3600" spc="-1" dirty="0"/>
              <a:t>3</a:t>
            </a:r>
            <a:endParaRPr lang="fr-FR" sz="3600" spc="-1" dirty="0" smtClean="0">
              <a:solidFill>
                <a:srgbClr val="000000"/>
              </a:solidFill>
            </a:endParaRPr>
          </a:p>
        </p:txBody>
      </p:sp>
      <p:sp>
        <p:nvSpPr>
          <p:cNvPr id="199" name="CustomShape 2"/>
          <p:cNvSpPr/>
          <p:nvPr/>
        </p:nvSpPr>
        <p:spPr>
          <a:xfrm>
            <a:off x="323528" y="1700808"/>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Stages Réglages du Matériel</a:t>
            </a:r>
          </a:p>
          <a:p>
            <a:pPr algn="ctr"/>
            <a:endParaRPr lang="fr-FR" sz="2800" dirty="0" smtClean="0">
              <a:hlinkClick r:id="rId2"/>
            </a:endParaRPr>
          </a:p>
          <a:p>
            <a:r>
              <a:rPr lang="fr-FR" sz="2000" dirty="0" smtClean="0"/>
              <a:t>Objectifs : Apprendre aux archers à régler leur matériel + Entretien du matériel du club</a:t>
            </a:r>
          </a:p>
          <a:p>
            <a:endParaRPr lang="fr-FR" sz="2000" dirty="0" smtClean="0"/>
          </a:p>
          <a:p>
            <a:r>
              <a:rPr lang="fr-FR" sz="2000" dirty="0" smtClean="0"/>
              <a:t>Organisation : </a:t>
            </a:r>
          </a:p>
          <a:p>
            <a:pPr>
              <a:buFont typeface="Arial" pitchFamily="34" charset="0"/>
              <a:buChar char="•"/>
            </a:pPr>
            <a:r>
              <a:rPr lang="fr-FR" sz="2000" dirty="0" smtClean="0"/>
              <a:t> Stages semestriel en octobre et en mars.</a:t>
            </a:r>
          </a:p>
          <a:p>
            <a:pPr>
              <a:buFont typeface="Arial" pitchFamily="34" charset="0"/>
              <a:buChar char="•"/>
            </a:pPr>
            <a:endParaRPr lang="fr-FR" sz="2000" dirty="0" smtClean="0"/>
          </a:p>
          <a:p>
            <a:r>
              <a:rPr lang="fr-FR" sz="2000" dirty="0" smtClean="0"/>
              <a:t>Arc classique octobre Marignane  6 participants</a:t>
            </a:r>
          </a:p>
          <a:p>
            <a:r>
              <a:rPr lang="fr-FR" sz="2000" dirty="0" smtClean="0"/>
              <a:t>Poulies octobre Aix 4 participants</a:t>
            </a:r>
          </a:p>
          <a:p>
            <a:endParaRPr lang="fr-FR" sz="2000" dirty="0" smtClean="0"/>
          </a:p>
          <a:p>
            <a:r>
              <a:rPr lang="fr-FR" sz="2000" dirty="0" smtClean="0"/>
              <a:t>Arc classique mars Marignane  6 participants</a:t>
            </a:r>
          </a:p>
          <a:p>
            <a:r>
              <a:rPr lang="fr-FR" sz="2000" dirty="0" smtClean="0"/>
              <a:t>Poulies mars Aix annulé</a:t>
            </a:r>
          </a:p>
          <a:p>
            <a:endParaRPr lang="fr-FR" sz="2000" dirty="0" smtClean="0"/>
          </a:p>
          <a:p>
            <a:endParaRPr lang="fr-FR" sz="2000" dirty="0" smtClean="0"/>
          </a:p>
          <a:p>
            <a:endParaRPr lang="fr-FR" sz="2000" dirty="0" smtClean="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755650" y="27352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Rapport des Commissions</a:t>
            </a: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2022-2023</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smtClean="0">
                <a:solidFill>
                  <a:srgbClr val="000000"/>
                </a:solidFill>
              </a:rPr>
              <a:t>Bilan saison 2022 - 2023</a:t>
            </a:r>
            <a:endParaRPr lang="fr-FR" sz="3600" spc="-1" dirty="0"/>
          </a:p>
        </p:txBody>
      </p:sp>
      <p:sp>
        <p:nvSpPr>
          <p:cNvPr id="199" name="CustomShape 2"/>
          <p:cNvSpPr/>
          <p:nvPr/>
        </p:nvSpPr>
        <p:spPr>
          <a:xfrm>
            <a:off x="323528" y="1700808"/>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endParaRPr lang="fr-FR" sz="2000" dirty="0" smtClean="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6" name="Rectangle 5"/>
          <p:cNvSpPr/>
          <p:nvPr/>
        </p:nvSpPr>
        <p:spPr>
          <a:xfrm>
            <a:off x="1979712" y="1844824"/>
            <a:ext cx="5328592" cy="523220"/>
          </a:xfrm>
          <a:prstGeom prst="rect">
            <a:avLst/>
          </a:prstGeom>
        </p:spPr>
        <p:txBody>
          <a:bodyPr wrap="square">
            <a:spAutoFit/>
          </a:bodyPr>
          <a:lstStyle/>
          <a:p>
            <a:pPr lvl="0" algn="ctr"/>
            <a:r>
              <a:rPr lang="fr-FR" sz="2800" dirty="0" smtClean="0">
                <a:solidFill>
                  <a:prstClr val="black"/>
                </a:solidFill>
                <a:latin typeface="Calibri"/>
                <a:cs typeface="+mn-cs"/>
                <a:hlinkClick r:id="rId2"/>
              </a:rPr>
              <a:t>Stage entretien des cibles 3D</a:t>
            </a:r>
          </a:p>
        </p:txBody>
      </p:sp>
      <p:sp>
        <p:nvSpPr>
          <p:cNvPr id="7" name="ZoneTexte 6"/>
          <p:cNvSpPr txBox="1"/>
          <p:nvPr/>
        </p:nvSpPr>
        <p:spPr>
          <a:xfrm>
            <a:off x="467544" y="2924944"/>
            <a:ext cx="8424936" cy="369332"/>
          </a:xfrm>
          <a:prstGeom prst="rect">
            <a:avLst/>
          </a:prstGeom>
          <a:noFill/>
        </p:spPr>
        <p:txBody>
          <a:bodyPr wrap="square" rtlCol="0">
            <a:spAutoFit/>
          </a:bodyPr>
          <a:lstStyle/>
          <a:p>
            <a:r>
              <a:rPr lang="fr-FR" dirty="0" smtClean="0"/>
              <a:t>Pas de stage d’entretien des cibles 3D par manque de disponibilité de Jean</a:t>
            </a:r>
            <a:endParaRPr lang="fr-FR" dirty="0"/>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2925564"/>
            <a:ext cx="9144000" cy="1079500"/>
          </a:xfrm>
          <a:prstGeom prst="rect">
            <a:avLst/>
          </a:prstGeom>
        </p:spPr>
        <p:txBody>
          <a:bodyPr>
            <a:normAutofit fontScale="25000" lnSpcReduction="20000"/>
          </a:bodyPr>
          <a:lstStyle/>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smtClean="0">
                <a:latin typeface="+mn-lt"/>
                <a:cs typeface="+mn-cs"/>
              </a:rPr>
              <a:t>Remerciements</a:t>
            </a:r>
            <a:endParaRPr lang="fr-FR" sz="14400" dirty="0">
              <a:solidFill>
                <a:schemeClr val="tx2">
                  <a:lumMod val="75000"/>
                </a:schemeClr>
              </a:solidFill>
              <a:latin typeface="+mn-lt"/>
              <a:cs typeface="+mn-cs"/>
            </a:endParaRPr>
          </a:p>
        </p:txBody>
      </p:sp>
      <p:sp>
        <p:nvSpPr>
          <p:cNvPr id="7" name="Espace réservé du contenu 6"/>
          <p:cNvSpPr>
            <a:spLocks noGrp="1"/>
          </p:cNvSpPr>
          <p:nvPr>
            <p:ph idx="1"/>
          </p:nvPr>
        </p:nvSpPr>
        <p:spPr>
          <a:xfrm>
            <a:off x="251520" y="3717032"/>
            <a:ext cx="8712968" cy="2985914"/>
          </a:xfrm>
        </p:spPr>
        <p:txBody>
          <a:bodyPr/>
          <a:lstStyle/>
          <a:p>
            <a:r>
              <a:rPr lang="fr-FR" sz="2800" dirty="0" smtClean="0"/>
              <a:t>Équipe ETD : </a:t>
            </a:r>
          </a:p>
          <a:p>
            <a:r>
              <a:rPr lang="fr-FR" sz="2800" dirty="0" smtClean="0"/>
              <a:t>Jean pour son investissement sur toutes ces années</a:t>
            </a:r>
          </a:p>
          <a:p>
            <a:r>
              <a:rPr lang="fr-FR" sz="2800" dirty="0" smtClean="0"/>
              <a:t> Bruno, Matthieu + entraîneurs participants aux stages</a:t>
            </a:r>
          </a:p>
          <a:p>
            <a:r>
              <a:rPr lang="fr-FR" sz="2800" dirty="0" smtClean="0"/>
              <a:t>Et tous les Clubs</a:t>
            </a:r>
          </a:p>
        </p:txBody>
      </p:sp>
      <p:pic>
        <p:nvPicPr>
          <p:cNvPr id="4" name="Image 3" descr="header.jpg"/>
          <p:cNvPicPr>
            <a:picLocks noChangeAspect="1"/>
          </p:cNvPicPr>
          <p:nvPr/>
        </p:nvPicPr>
        <p:blipFill>
          <a:blip r:embed="rId2" cstate="print"/>
          <a:stretch>
            <a:fillRect/>
          </a:stretch>
        </p:blipFill>
        <p:spPr>
          <a:xfrm>
            <a:off x="0" y="1124744"/>
            <a:ext cx="9144000" cy="204395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Parcours</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dirty="0"/>
              <a:t>COMPTE DE RESULTAT AU 31/08/17</a:t>
            </a:r>
            <a:endParaRPr lang="fr-FR" sz="800" dirty="0"/>
          </a:p>
          <a:p>
            <a:pPr eaLnBrk="0" hangingPunct="0"/>
            <a:endParaRPr lang="fr-FR" dirty="0"/>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Parcours</a:t>
            </a:r>
          </a:p>
        </p:txBody>
      </p:sp>
      <p:sp>
        <p:nvSpPr>
          <p:cNvPr id="2" name="ZoneTexte 1">
            <a:extLst>
              <a:ext uri="{FF2B5EF4-FFF2-40B4-BE49-F238E27FC236}">
                <a16:creationId xmlns:a16="http://schemas.microsoft.com/office/drawing/2014/main" xmlns="" id="{492D8565-CBED-DD91-62B4-FD16112B99E4}"/>
              </a:ext>
            </a:extLst>
          </p:cNvPr>
          <p:cNvSpPr txBox="1"/>
          <p:nvPr/>
        </p:nvSpPr>
        <p:spPr>
          <a:xfrm>
            <a:off x="395536" y="2024063"/>
            <a:ext cx="8136904" cy="923330"/>
          </a:xfrm>
          <a:prstGeom prst="rect">
            <a:avLst/>
          </a:prstGeom>
          <a:noFill/>
        </p:spPr>
        <p:txBody>
          <a:bodyPr wrap="square" rtlCol="0">
            <a:spAutoFit/>
          </a:bodyPr>
          <a:lstStyle/>
          <a:p>
            <a:r>
              <a:rPr lang="fr-FR" b="1" dirty="0"/>
              <a:t>Championnats départementaux:</a:t>
            </a:r>
          </a:p>
          <a:p>
            <a:r>
              <a:rPr lang="fr-FR" dirty="0"/>
              <a:t>	Tir nature le 5 Mars 2023 à Gardanne (Peynier) – 115 participants.</a:t>
            </a:r>
          </a:p>
          <a:p>
            <a:r>
              <a:rPr lang="fr-FR" dirty="0"/>
              <a:t>	Tir 3D le 4 Juin 2023 à </a:t>
            </a:r>
            <a:r>
              <a:rPr lang="fr-FR" dirty="0" err="1"/>
              <a:t>Gemenos</a:t>
            </a:r>
            <a:r>
              <a:rPr lang="fr-FR" dirty="0"/>
              <a:t> – 106 participants.</a:t>
            </a:r>
          </a:p>
        </p:txBody>
      </p:sp>
      <p:pic>
        <p:nvPicPr>
          <p:cNvPr id="2050" name="Picture 2" descr="Aucune description de photo disponible.">
            <a:extLst>
              <a:ext uri="{FF2B5EF4-FFF2-40B4-BE49-F238E27FC236}">
                <a16:creationId xmlns:a16="http://schemas.microsoft.com/office/drawing/2014/main" xmlns="" id="{4AC8ACD4-1D4F-D4C1-ACE6-F0A24EB3573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1993" y="3355185"/>
            <a:ext cx="2557871" cy="34104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Peut être une image de 1 personne et plein air">
            <a:extLst>
              <a:ext uri="{FF2B5EF4-FFF2-40B4-BE49-F238E27FC236}">
                <a16:creationId xmlns:a16="http://schemas.microsoft.com/office/drawing/2014/main" xmlns="" id="{765A9E71-0108-5282-2068-B245560B48D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4798" y="3710880"/>
            <a:ext cx="4579615" cy="305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dirty="0"/>
              <a:t>COMPTE DE RESULTAT AU 31/08/17</a:t>
            </a:r>
            <a:endParaRPr lang="fr-FR" sz="800" dirty="0"/>
          </a:p>
          <a:p>
            <a:pPr eaLnBrk="0" hangingPunct="0"/>
            <a:endParaRPr lang="fr-FR" dirty="0"/>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Parcours</a:t>
            </a:r>
          </a:p>
        </p:txBody>
      </p:sp>
      <p:pic>
        <p:nvPicPr>
          <p:cNvPr id="1026" name="Picture 2" descr="Aucune description de photo disponible.">
            <a:extLst>
              <a:ext uri="{FF2B5EF4-FFF2-40B4-BE49-F238E27FC236}">
                <a16:creationId xmlns:a16="http://schemas.microsoft.com/office/drawing/2014/main" xmlns="" id="{54CB8E97-A3B3-AEB0-AD07-CB6664D4BAA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947" y="3054624"/>
            <a:ext cx="2725885" cy="36345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a:extLst>
              <a:ext uri="{FF2B5EF4-FFF2-40B4-BE49-F238E27FC236}">
                <a16:creationId xmlns:a16="http://schemas.microsoft.com/office/drawing/2014/main" xmlns="" id="{B62E2C63-0133-4240-FF61-1882F96875F9}"/>
              </a:ext>
            </a:extLst>
          </p:cNvPr>
          <p:cNvSpPr txBox="1"/>
          <p:nvPr/>
        </p:nvSpPr>
        <p:spPr>
          <a:xfrm>
            <a:off x="395536" y="2024063"/>
            <a:ext cx="5328592" cy="923330"/>
          </a:xfrm>
          <a:prstGeom prst="rect">
            <a:avLst/>
          </a:prstGeom>
          <a:noFill/>
        </p:spPr>
        <p:txBody>
          <a:bodyPr wrap="square" rtlCol="0">
            <a:spAutoFit/>
          </a:bodyPr>
          <a:lstStyle/>
          <a:p>
            <a:r>
              <a:rPr lang="fr-FR" b="1" dirty="0"/>
              <a:t>Championnat de France CAMPAGNE Elite et par catégories</a:t>
            </a:r>
          </a:p>
          <a:p>
            <a:r>
              <a:rPr lang="fr-FR" dirty="0"/>
              <a:t>(Lans en Vercors) – 6 médaillés du 13 </a:t>
            </a:r>
            <a:r>
              <a:rPr lang="fr-FR" dirty="0">
                <a:sym typeface="Wingdings" panose="05000000000000000000" pitchFamily="2" charset="2"/>
              </a:rPr>
              <a:t></a:t>
            </a:r>
            <a:endParaRPr lang="fr-FR" dirty="0"/>
          </a:p>
        </p:txBody>
      </p:sp>
      <p:pic>
        <p:nvPicPr>
          <p:cNvPr id="4" name="Image 3">
            <a:extLst>
              <a:ext uri="{FF2B5EF4-FFF2-40B4-BE49-F238E27FC236}">
                <a16:creationId xmlns:a16="http://schemas.microsoft.com/office/drawing/2014/main" xmlns="" id="{A85B91BD-D9A3-15B6-5F68-92FD4F5B869A}"/>
              </a:ext>
            </a:extLst>
          </p:cNvPr>
          <p:cNvPicPr>
            <a:picLocks noChangeAspect="1"/>
          </p:cNvPicPr>
          <p:nvPr/>
        </p:nvPicPr>
        <p:blipFill>
          <a:blip r:embed="rId4" cstate="print"/>
          <a:stretch>
            <a:fillRect/>
          </a:stretch>
        </p:blipFill>
        <p:spPr>
          <a:xfrm>
            <a:off x="5450434" y="1916832"/>
            <a:ext cx="3298030" cy="4942622"/>
          </a:xfrm>
          <a:prstGeom prst="rect">
            <a:avLst/>
          </a:prstGeom>
        </p:spPr>
      </p:pic>
      <p:pic>
        <p:nvPicPr>
          <p:cNvPr id="6" name="Image 5">
            <a:extLst>
              <a:ext uri="{FF2B5EF4-FFF2-40B4-BE49-F238E27FC236}">
                <a16:creationId xmlns:a16="http://schemas.microsoft.com/office/drawing/2014/main" xmlns="" id="{9D2DFCB3-8E07-BC68-D2AA-EE6531B5C5E2}"/>
              </a:ext>
            </a:extLst>
          </p:cNvPr>
          <p:cNvPicPr>
            <a:picLocks noChangeAspect="1"/>
          </p:cNvPicPr>
          <p:nvPr/>
        </p:nvPicPr>
        <p:blipFill>
          <a:blip r:embed="rId5" cstate="print"/>
          <a:stretch>
            <a:fillRect/>
          </a:stretch>
        </p:blipFill>
        <p:spPr>
          <a:xfrm>
            <a:off x="2810391" y="3966429"/>
            <a:ext cx="2587656" cy="2797466"/>
          </a:xfrm>
          <a:prstGeom prst="rect">
            <a:avLst/>
          </a:prstGeom>
        </p:spPr>
      </p:pic>
    </p:spTree>
    <p:extLst>
      <p:ext uri="{BB962C8B-B14F-4D97-AF65-F5344CB8AC3E}">
        <p14:creationId xmlns:p14="http://schemas.microsoft.com/office/powerpoint/2010/main" xmlns="" val="133056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dirty="0"/>
              <a:t>COMPTE DE RESULTAT AU 31/08/17</a:t>
            </a:r>
            <a:endParaRPr lang="fr-FR" sz="800" dirty="0"/>
          </a:p>
          <a:p>
            <a:pPr eaLnBrk="0" hangingPunct="0"/>
            <a:endParaRPr lang="fr-FR" dirty="0"/>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Parcours</a:t>
            </a:r>
          </a:p>
        </p:txBody>
      </p:sp>
      <p:sp>
        <p:nvSpPr>
          <p:cNvPr id="2" name="ZoneTexte 1">
            <a:extLst>
              <a:ext uri="{FF2B5EF4-FFF2-40B4-BE49-F238E27FC236}">
                <a16:creationId xmlns:a16="http://schemas.microsoft.com/office/drawing/2014/main" xmlns="" id="{F31B762D-B4B5-5CD6-D515-E4E559FB0F60}"/>
              </a:ext>
            </a:extLst>
          </p:cNvPr>
          <p:cNvSpPr txBox="1"/>
          <p:nvPr/>
        </p:nvSpPr>
        <p:spPr>
          <a:xfrm>
            <a:off x="503548" y="1951672"/>
            <a:ext cx="4644516" cy="3139321"/>
          </a:xfrm>
          <a:prstGeom prst="rect">
            <a:avLst/>
          </a:prstGeom>
          <a:noFill/>
        </p:spPr>
        <p:txBody>
          <a:bodyPr wrap="square" rtlCol="0">
            <a:spAutoFit/>
          </a:bodyPr>
          <a:lstStyle/>
          <a:p>
            <a:r>
              <a:rPr lang="fr-FR" b="1" dirty="0"/>
              <a:t>Championnat de France NATURE</a:t>
            </a:r>
          </a:p>
          <a:p>
            <a:r>
              <a:rPr lang="fr-FR" dirty="0"/>
              <a:t>(</a:t>
            </a:r>
            <a:r>
              <a:rPr lang="fr-FR" dirty="0" err="1"/>
              <a:t>Ploeuc-L’Hermitage</a:t>
            </a:r>
            <a:r>
              <a:rPr lang="fr-FR" dirty="0"/>
              <a:t>) </a:t>
            </a:r>
          </a:p>
          <a:p>
            <a:endParaRPr lang="fr-FR" dirty="0"/>
          </a:p>
          <a:p>
            <a:r>
              <a:rPr lang="fr-FR" dirty="0"/>
              <a:t>Individuels – 26 participants et 7 médaillés du 13 </a:t>
            </a:r>
            <a:r>
              <a:rPr lang="fr-FR" dirty="0">
                <a:sym typeface="Wingdings" panose="05000000000000000000" pitchFamily="2" charset="2"/>
              </a:rPr>
              <a:t></a:t>
            </a:r>
          </a:p>
          <a:p>
            <a:endParaRPr lang="fr-FR" dirty="0">
              <a:sym typeface="Wingdings" panose="05000000000000000000" pitchFamily="2" charset="2"/>
            </a:endParaRPr>
          </a:p>
          <a:p>
            <a:r>
              <a:rPr lang="fr-FR" dirty="0"/>
              <a:t>Tirs par équipes – 5 équipes engagées et le titre pour Miramas (H) </a:t>
            </a:r>
            <a:r>
              <a:rPr lang="fr-FR" dirty="0">
                <a:sym typeface="Wingdings" panose="05000000000000000000" pitchFamily="2" charset="2"/>
              </a:rPr>
              <a:t></a:t>
            </a:r>
          </a:p>
          <a:p>
            <a:endParaRPr lang="fr-FR" b="1" dirty="0">
              <a:sym typeface="Wingdings" panose="05000000000000000000" pitchFamily="2" charset="2"/>
            </a:endParaRPr>
          </a:p>
          <a:p>
            <a:endParaRPr lang="fr-FR" b="1" dirty="0">
              <a:sym typeface="Wingdings" panose="05000000000000000000" pitchFamily="2" charset="2"/>
            </a:endParaRPr>
          </a:p>
          <a:p>
            <a:endParaRPr lang="fr-FR" dirty="0"/>
          </a:p>
        </p:txBody>
      </p:sp>
      <p:pic>
        <p:nvPicPr>
          <p:cNvPr id="3074" name="Picture 2" descr="Aucune description de photo disponible.">
            <a:extLst>
              <a:ext uri="{FF2B5EF4-FFF2-40B4-BE49-F238E27FC236}">
                <a16:creationId xmlns:a16="http://schemas.microsoft.com/office/drawing/2014/main" xmlns="" id="{C65BF69C-B0EE-60A2-5F79-815FACCBED6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1951672"/>
            <a:ext cx="2455863" cy="46634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 5">
            <a:extLst>
              <a:ext uri="{FF2B5EF4-FFF2-40B4-BE49-F238E27FC236}">
                <a16:creationId xmlns:a16="http://schemas.microsoft.com/office/drawing/2014/main" xmlns="" id="{B4F89654-C90B-9F9D-964A-7FF5C3059524}"/>
              </a:ext>
            </a:extLst>
          </p:cNvPr>
          <p:cNvPicPr>
            <a:picLocks noChangeAspect="1"/>
          </p:cNvPicPr>
          <p:nvPr/>
        </p:nvPicPr>
        <p:blipFill>
          <a:blip r:embed="rId4" cstate="print"/>
          <a:stretch>
            <a:fillRect/>
          </a:stretch>
        </p:blipFill>
        <p:spPr>
          <a:xfrm>
            <a:off x="1331913" y="4383853"/>
            <a:ext cx="3055495" cy="2231260"/>
          </a:xfrm>
          <a:prstGeom prst="rect">
            <a:avLst/>
          </a:prstGeom>
        </p:spPr>
      </p:pic>
    </p:spTree>
    <p:extLst>
      <p:ext uri="{BB962C8B-B14F-4D97-AF65-F5344CB8AC3E}">
        <p14:creationId xmlns:p14="http://schemas.microsoft.com/office/powerpoint/2010/main" xmlns="" val="343021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dirty="0"/>
              <a:t>COMPTE DE RESULTAT AU 31/08/17</a:t>
            </a:r>
            <a:endParaRPr lang="fr-FR" sz="800" dirty="0"/>
          </a:p>
          <a:p>
            <a:pPr eaLnBrk="0" hangingPunct="0"/>
            <a:endParaRPr lang="fr-FR" dirty="0"/>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Parcours</a:t>
            </a:r>
          </a:p>
        </p:txBody>
      </p:sp>
      <p:sp>
        <p:nvSpPr>
          <p:cNvPr id="2" name="ZoneTexte 1">
            <a:extLst>
              <a:ext uri="{FF2B5EF4-FFF2-40B4-BE49-F238E27FC236}">
                <a16:creationId xmlns:a16="http://schemas.microsoft.com/office/drawing/2014/main" xmlns="" id="{6DE32E9A-A953-DEFE-CFF6-63AE9452E68E}"/>
              </a:ext>
            </a:extLst>
          </p:cNvPr>
          <p:cNvSpPr txBox="1"/>
          <p:nvPr/>
        </p:nvSpPr>
        <p:spPr>
          <a:xfrm>
            <a:off x="503548" y="1951672"/>
            <a:ext cx="5004556" cy="5632311"/>
          </a:xfrm>
          <a:prstGeom prst="rect">
            <a:avLst/>
          </a:prstGeom>
          <a:noFill/>
        </p:spPr>
        <p:txBody>
          <a:bodyPr wrap="square" rtlCol="0">
            <a:spAutoFit/>
          </a:bodyPr>
          <a:lstStyle/>
          <a:p>
            <a:r>
              <a:rPr lang="fr-FR" b="1" dirty="0"/>
              <a:t>Championnat de France 3D Individuels Elite et par catégories</a:t>
            </a:r>
          </a:p>
          <a:p>
            <a:r>
              <a:rPr lang="fr-FR" dirty="0"/>
              <a:t>(Bourg-Saint-Maurice) </a:t>
            </a:r>
          </a:p>
          <a:p>
            <a:r>
              <a:rPr lang="fr-FR" dirty="0"/>
              <a:t>31 participants et </a:t>
            </a:r>
            <a:r>
              <a:rPr lang="fr-FR" b="1" dirty="0"/>
              <a:t>12 </a:t>
            </a:r>
            <a:r>
              <a:rPr lang="fr-FR" dirty="0"/>
              <a:t>médaillés du 13 </a:t>
            </a:r>
            <a:r>
              <a:rPr lang="fr-FR" dirty="0">
                <a:sym typeface="Wingdings" panose="05000000000000000000" pitchFamily="2" charset="2"/>
              </a:rPr>
              <a:t></a:t>
            </a: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r>
              <a:rPr lang="fr-FR" b="1" dirty="0"/>
              <a:t>Tirs par équipes </a:t>
            </a:r>
            <a:r>
              <a:rPr lang="fr-FR" dirty="0"/>
              <a:t>(Avord) – 3 équipes engagées.</a:t>
            </a:r>
            <a:endParaRPr lang="fr-FR" dirty="0">
              <a:sym typeface="Wingdings" panose="05000000000000000000" pitchFamily="2" charset="2"/>
            </a:endParaRPr>
          </a:p>
          <a:p>
            <a:endParaRPr lang="fr-FR" b="1" dirty="0">
              <a:sym typeface="Wingdings" panose="05000000000000000000" pitchFamily="2" charset="2"/>
            </a:endParaRPr>
          </a:p>
          <a:p>
            <a:endParaRPr lang="fr-FR" b="1" dirty="0">
              <a:sym typeface="Wingdings" panose="05000000000000000000" pitchFamily="2" charset="2"/>
            </a:endParaRPr>
          </a:p>
          <a:p>
            <a:endParaRPr lang="fr-FR" dirty="0"/>
          </a:p>
        </p:txBody>
      </p:sp>
      <p:pic>
        <p:nvPicPr>
          <p:cNvPr id="4" name="Image 3">
            <a:extLst>
              <a:ext uri="{FF2B5EF4-FFF2-40B4-BE49-F238E27FC236}">
                <a16:creationId xmlns:a16="http://schemas.microsoft.com/office/drawing/2014/main" xmlns="" id="{365C9317-AE14-C1CB-3E00-78B8EA03B297}"/>
              </a:ext>
            </a:extLst>
          </p:cNvPr>
          <p:cNvPicPr>
            <a:picLocks noChangeAspect="1"/>
          </p:cNvPicPr>
          <p:nvPr/>
        </p:nvPicPr>
        <p:blipFill>
          <a:blip r:embed="rId3" cstate="print"/>
          <a:stretch>
            <a:fillRect/>
          </a:stretch>
        </p:blipFill>
        <p:spPr>
          <a:xfrm>
            <a:off x="6156176" y="1827707"/>
            <a:ext cx="2880320" cy="4967963"/>
          </a:xfrm>
          <a:prstGeom prst="rect">
            <a:avLst/>
          </a:prstGeom>
        </p:spPr>
      </p:pic>
      <p:pic>
        <p:nvPicPr>
          <p:cNvPr id="4104" name="Picture 8" descr="Aucune description de photo disponible.">
            <a:extLst>
              <a:ext uri="{FF2B5EF4-FFF2-40B4-BE49-F238E27FC236}">
                <a16:creationId xmlns:a16="http://schemas.microsoft.com/office/drawing/2014/main" xmlns="" id="{C05143FD-ACFB-E5DB-CE3C-4B448FAB05A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7929" y="3326447"/>
            <a:ext cx="3004071" cy="261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942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Arbitrage</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0976" y="980728"/>
            <a:ext cx="9324975"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a:t> </a:t>
            </a:r>
            <a:r>
              <a:rPr lang="fr-FR" sz="14400" dirty="0" smtClean="0">
                <a:solidFill>
                  <a:schemeClr val="tx2">
                    <a:lumMod val="75000"/>
                  </a:schemeClr>
                </a:solidFill>
              </a:rPr>
              <a:t>Les Arbitres</a:t>
            </a:r>
            <a:endParaRPr lang="fr-FR" sz="14400" dirty="0">
              <a:solidFill>
                <a:schemeClr val="tx2">
                  <a:lumMod val="75000"/>
                </a:schemeClr>
              </a:solidFill>
            </a:endParaRP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10" name="ZoneTexte 9"/>
          <p:cNvSpPr txBox="1"/>
          <p:nvPr/>
        </p:nvSpPr>
        <p:spPr>
          <a:xfrm>
            <a:off x="395536" y="1988840"/>
            <a:ext cx="8352928" cy="4247317"/>
          </a:xfrm>
          <a:prstGeom prst="rect">
            <a:avLst/>
          </a:prstGeom>
          <a:noFill/>
        </p:spPr>
        <p:txBody>
          <a:bodyPr wrap="square" rtlCol="0">
            <a:spAutoFit/>
          </a:bodyPr>
          <a:lstStyle/>
          <a:p>
            <a:r>
              <a:rPr lang="fr-FR" dirty="0" smtClean="0"/>
              <a:t>Le nombre stable :</a:t>
            </a:r>
          </a:p>
          <a:p>
            <a:pPr lvl="0" algn="ctr"/>
            <a:r>
              <a:rPr lang="fr-FR" dirty="0" smtClean="0"/>
              <a:t>26 arbitres : 9 femmes et 17 hommes</a:t>
            </a:r>
          </a:p>
          <a:p>
            <a:r>
              <a:rPr lang="fr-FR" dirty="0" smtClean="0"/>
              <a:t>A date de la présente AG, l’ensemble des arbitres du département sont en situation d’actifs.</a:t>
            </a:r>
          </a:p>
          <a:p>
            <a:pPr lvl="0"/>
            <a:endParaRPr lang="fr-FR" dirty="0" smtClean="0"/>
          </a:p>
          <a:p>
            <a:pPr lvl="0"/>
            <a:r>
              <a:rPr lang="fr-FR" dirty="0" smtClean="0"/>
              <a:t>A noter </a:t>
            </a:r>
          </a:p>
          <a:p>
            <a:pPr lvl="0"/>
            <a:r>
              <a:rPr lang="fr-FR" dirty="0" smtClean="0"/>
              <a:t>L’arrivée de </a:t>
            </a:r>
            <a:r>
              <a:rPr lang="fr-FR" b="1" dirty="0" smtClean="0"/>
              <a:t>Alix Poncet </a:t>
            </a:r>
            <a:r>
              <a:rPr lang="fr-FR" dirty="0" smtClean="0"/>
              <a:t>en tant que jeune arbitre (option cibles), et de </a:t>
            </a:r>
            <a:r>
              <a:rPr lang="fr-FR" b="1" dirty="0" smtClean="0"/>
              <a:t>Laurence </a:t>
            </a:r>
            <a:r>
              <a:rPr lang="fr-FR" b="1" dirty="0" err="1" smtClean="0"/>
              <a:t>Sartelet</a:t>
            </a:r>
            <a:r>
              <a:rPr lang="fr-FR" b="1" dirty="0" smtClean="0"/>
              <a:t> </a:t>
            </a:r>
            <a:r>
              <a:rPr lang="fr-FR" dirty="0" smtClean="0"/>
              <a:t>(option cibles)</a:t>
            </a:r>
          </a:p>
          <a:p>
            <a:pPr lvl="0"/>
            <a:r>
              <a:rPr lang="fr-FR" dirty="0" smtClean="0"/>
              <a:t>Toutes nos félicitations et bienvenue à toutes les 2,</a:t>
            </a:r>
          </a:p>
          <a:p>
            <a:pPr lvl="0"/>
            <a:endParaRPr lang="fr-FR" dirty="0" smtClean="0"/>
          </a:p>
          <a:p>
            <a:pPr lvl="0"/>
            <a:r>
              <a:rPr lang="fr-FR" dirty="0" smtClean="0"/>
              <a:t>Le retrait pour une année de Naïs qui poursuit ses études.</a:t>
            </a:r>
          </a:p>
          <a:p>
            <a:pPr lvl="0"/>
            <a:endParaRPr lang="fr-FR" dirty="0" smtClean="0"/>
          </a:p>
          <a:p>
            <a:r>
              <a:rPr lang="fr-FR" dirty="0" smtClean="0"/>
              <a:t>La liste avec les coordonnées (mail et téléphone) et le tableau des arbitres sont consultables sur le site du CD 13).</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980728"/>
            <a:ext cx="9143999"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smtClean="0">
                <a:solidFill>
                  <a:schemeClr val="tx2">
                    <a:lumMod val="75000"/>
                  </a:schemeClr>
                </a:solidFill>
              </a:rPr>
              <a:t>Formation</a:t>
            </a:r>
            <a:r>
              <a:rPr lang="fr-FR" sz="2800" b="1" u="sng" dirty="0" smtClean="0"/>
              <a:t> </a:t>
            </a:r>
            <a:r>
              <a:rPr lang="fr-FR" sz="14400" dirty="0" smtClean="0">
                <a:solidFill>
                  <a:schemeClr val="tx2">
                    <a:lumMod val="75000"/>
                  </a:schemeClr>
                </a:solidFill>
              </a:rPr>
              <a:t>des</a:t>
            </a:r>
            <a:r>
              <a:rPr lang="fr-FR" sz="2800" b="1" u="sng" dirty="0" smtClean="0"/>
              <a:t>  </a:t>
            </a:r>
            <a:r>
              <a:rPr lang="fr-FR" sz="14400" dirty="0" smtClean="0">
                <a:solidFill>
                  <a:schemeClr val="tx2">
                    <a:lumMod val="75000"/>
                  </a:schemeClr>
                </a:solidFill>
              </a:rPr>
              <a:t>candidats</a:t>
            </a:r>
            <a:r>
              <a:rPr lang="fr-FR" sz="2800" b="1" u="sng" dirty="0" smtClean="0"/>
              <a:t>  </a:t>
            </a:r>
            <a:r>
              <a:rPr lang="fr-FR" sz="14400" dirty="0" smtClean="0">
                <a:solidFill>
                  <a:schemeClr val="tx2">
                    <a:lumMod val="75000"/>
                  </a:schemeClr>
                </a:solidFill>
              </a:rPr>
              <a:t>arbitres</a:t>
            </a:r>
            <a:r>
              <a:rPr lang="fr-FR" sz="2800" dirty="0" smtClean="0"/>
              <a:t> </a:t>
            </a:r>
            <a:endParaRPr lang="fr-FR" sz="14400" dirty="0">
              <a:solidFill>
                <a:schemeClr val="tx2">
                  <a:lumMod val="75000"/>
                </a:schemeClr>
              </a:solidFill>
            </a:endParaRP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10" name="ZoneTexte 9"/>
          <p:cNvSpPr txBox="1"/>
          <p:nvPr/>
        </p:nvSpPr>
        <p:spPr>
          <a:xfrm>
            <a:off x="395536" y="1988840"/>
            <a:ext cx="8352928" cy="4247317"/>
          </a:xfrm>
          <a:prstGeom prst="rect">
            <a:avLst/>
          </a:prstGeom>
          <a:noFill/>
        </p:spPr>
        <p:txBody>
          <a:bodyPr wrap="square" rtlCol="0">
            <a:spAutoFit/>
          </a:bodyPr>
          <a:lstStyle/>
          <a:p>
            <a:r>
              <a:rPr lang="fr-FR" dirty="0" smtClean="0"/>
              <a:t>2 candidats arbitres sont en formation 2023-2024.</a:t>
            </a:r>
          </a:p>
          <a:p>
            <a:endParaRPr lang="fr-FR" dirty="0" smtClean="0"/>
          </a:p>
          <a:p>
            <a:endParaRPr lang="fr-FR" dirty="0" smtClean="0"/>
          </a:p>
          <a:p>
            <a:pPr lvl="0"/>
            <a:r>
              <a:rPr lang="fr-FR" dirty="0" smtClean="0"/>
              <a:t>1 jeune candidat </a:t>
            </a:r>
            <a:r>
              <a:rPr lang="fr-FR" b="1" dirty="0" smtClean="0"/>
              <a:t>Paul (Gémenos)</a:t>
            </a:r>
            <a:r>
              <a:rPr lang="fr-FR" dirty="0" smtClean="0"/>
              <a:t> : passage de l’examen tronc commun le 5 novembre.</a:t>
            </a:r>
          </a:p>
          <a:p>
            <a:pPr lvl="0"/>
            <a:endParaRPr lang="fr-FR" dirty="0" smtClean="0"/>
          </a:p>
          <a:p>
            <a:pPr lvl="0"/>
            <a:r>
              <a:rPr lang="fr-FR" dirty="0" smtClean="0"/>
              <a:t>1 jeune candidat </a:t>
            </a:r>
            <a:r>
              <a:rPr lang="fr-FR" b="1" dirty="0" smtClean="0"/>
              <a:t>Sacha (Istres) </a:t>
            </a:r>
            <a:r>
              <a:rPr lang="fr-FR" dirty="0" smtClean="0"/>
              <a:t>: début de formation en janvier 2024</a:t>
            </a:r>
          </a:p>
          <a:p>
            <a:pPr lvl="0"/>
            <a:endParaRPr lang="fr-FR" dirty="0" smtClean="0"/>
          </a:p>
          <a:p>
            <a:r>
              <a:rPr lang="fr-FR" b="1" u="sng" dirty="0" smtClean="0"/>
              <a:t>Stage pratique des candidats arbitres</a:t>
            </a:r>
          </a:p>
          <a:p>
            <a:endParaRPr lang="fr-FR" dirty="0" smtClean="0"/>
          </a:p>
          <a:p>
            <a:r>
              <a:rPr lang="fr-FR" dirty="0" smtClean="0"/>
              <a:t>Paul a été stagiaire dans son option (Nature-3D) sur le concours Nature du Puy Sainte </a:t>
            </a:r>
            <a:r>
              <a:rPr lang="fr-FR" dirty="0" err="1" smtClean="0"/>
              <a:t>Réparade</a:t>
            </a:r>
            <a:r>
              <a:rPr lang="fr-FR" dirty="0" smtClean="0"/>
              <a:t> le 1</a:t>
            </a:r>
            <a:r>
              <a:rPr lang="fr-FR" baseline="30000" dirty="0" smtClean="0"/>
              <a:t>er</a:t>
            </a:r>
            <a:r>
              <a:rPr lang="fr-FR" dirty="0" smtClean="0"/>
              <a:t> octobre 2023 et sera stagiaire sur le concours salle de Gémenos le 10 décembre. </a:t>
            </a:r>
          </a:p>
          <a:p>
            <a:endParaRPr lang="fr-FR" dirty="0" smtClean="0"/>
          </a:p>
          <a:p>
            <a:r>
              <a:rPr lang="fr-FR" dirty="0" smtClean="0"/>
              <a:t>Merci aux arbitres </a:t>
            </a:r>
            <a:r>
              <a:rPr lang="fr-FR" dirty="0" err="1" smtClean="0"/>
              <a:t>encadrants</a:t>
            </a:r>
            <a:r>
              <a:rPr lang="fr-FR" dirty="0" smtClean="0"/>
              <a:t> et aux organisateurs pour leur accueil.</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130425"/>
            <a:ext cx="7775575" cy="3170238"/>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Jeunes</a:t>
            </a:r>
          </a:p>
          <a:p>
            <a:pPr algn="ctr" fontAlgn="auto">
              <a:spcBef>
                <a:spcPts val="0"/>
              </a:spcBef>
              <a:spcAft>
                <a:spcPts val="0"/>
              </a:spcAft>
              <a:defRPr/>
            </a:pPr>
            <a:r>
              <a:rPr lang="fr-FR" sz="5000" b="1" dirty="0">
                <a:solidFill>
                  <a:srgbClr val="003399"/>
                </a:solidFill>
                <a:latin typeface="+mn-lt"/>
                <a:cs typeface="+mn-cs"/>
              </a:rPr>
              <a:t>Et </a:t>
            </a:r>
          </a:p>
          <a:p>
            <a:pPr algn="ctr" fontAlgn="auto">
              <a:spcBef>
                <a:spcPts val="0"/>
              </a:spcBef>
              <a:spcAft>
                <a:spcPts val="0"/>
              </a:spcAft>
              <a:defRPr/>
            </a:pPr>
            <a:r>
              <a:rPr lang="fr-FR" sz="5000" b="1" dirty="0">
                <a:solidFill>
                  <a:srgbClr val="003399"/>
                </a:solidFill>
                <a:latin typeface="+mn-lt"/>
                <a:cs typeface="+mn-cs"/>
              </a:rPr>
              <a:t>Challenge Départemental</a:t>
            </a:r>
          </a:p>
          <a:p>
            <a:pPr algn="ctr" fontAlgn="auto">
              <a:spcBef>
                <a:spcPts val="0"/>
              </a:spcBef>
              <a:spcAft>
                <a:spcPts val="0"/>
              </a:spcAft>
              <a:defRPr/>
            </a:pPr>
            <a:r>
              <a:rPr lang="fr-FR" sz="5000" b="1" dirty="0">
                <a:solidFill>
                  <a:srgbClr val="003399"/>
                </a:solidFill>
                <a:latin typeface="+mn-lt"/>
                <a:cs typeface="+mn-cs"/>
              </a:rPr>
              <a:t> </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980728"/>
            <a:ext cx="9143999"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smtClean="0">
                <a:solidFill>
                  <a:schemeClr val="tx2">
                    <a:lumMod val="75000"/>
                  </a:schemeClr>
                </a:solidFill>
              </a:rPr>
              <a:t>Graine d’Arbitres</a:t>
            </a:r>
            <a:endParaRPr lang="fr-FR" sz="14400" dirty="0">
              <a:solidFill>
                <a:schemeClr val="tx2">
                  <a:lumMod val="75000"/>
                </a:schemeClr>
              </a:solidFill>
            </a:endParaRP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10" name="ZoneTexte 9"/>
          <p:cNvSpPr txBox="1"/>
          <p:nvPr/>
        </p:nvSpPr>
        <p:spPr>
          <a:xfrm>
            <a:off x="395536" y="2276872"/>
            <a:ext cx="8568952" cy="2031325"/>
          </a:xfrm>
          <a:prstGeom prst="rect">
            <a:avLst/>
          </a:prstGeom>
          <a:noFill/>
        </p:spPr>
        <p:txBody>
          <a:bodyPr wrap="square" rtlCol="0">
            <a:spAutoFit/>
          </a:bodyPr>
          <a:lstStyle/>
          <a:p>
            <a:endParaRPr lang="fr-FR" dirty="0" smtClean="0"/>
          </a:p>
          <a:p>
            <a:r>
              <a:rPr lang="fr-FR" dirty="0" smtClean="0"/>
              <a:t>Une journée de formation des graines d’arbitre destinée aux jeunes de 10 à 14 ans aura lieu le 25 novembre 2023 à Marignane. </a:t>
            </a:r>
          </a:p>
          <a:p>
            <a:endParaRPr lang="fr-FR" dirty="0" smtClean="0"/>
          </a:p>
          <a:p>
            <a:endParaRPr lang="fr-FR" dirty="0" smtClean="0"/>
          </a:p>
          <a:p>
            <a:r>
              <a:rPr lang="fr-FR" dirty="0" smtClean="0"/>
              <a:t>Les graines d’arbitres participent à l’arbitrage des jeunes d’archers lors des « spécial jeunes » encadrés par les arbitres fédéraux.</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980728"/>
            <a:ext cx="9143999"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smtClean="0">
                <a:solidFill>
                  <a:schemeClr val="tx2">
                    <a:lumMod val="75000"/>
                  </a:schemeClr>
                </a:solidFill>
              </a:rPr>
              <a:t>ARBITRAGES</a:t>
            </a:r>
            <a:endParaRPr lang="fr-FR" sz="14400" dirty="0">
              <a:solidFill>
                <a:schemeClr val="tx2">
                  <a:lumMod val="75000"/>
                </a:schemeClr>
              </a:solidFill>
            </a:endParaRP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10" name="ZoneTexte 9"/>
          <p:cNvSpPr txBox="1"/>
          <p:nvPr/>
        </p:nvSpPr>
        <p:spPr>
          <a:xfrm>
            <a:off x="395536" y="2276872"/>
            <a:ext cx="8568952" cy="4001095"/>
          </a:xfrm>
          <a:prstGeom prst="rect">
            <a:avLst/>
          </a:prstGeom>
          <a:noFill/>
        </p:spPr>
        <p:txBody>
          <a:bodyPr wrap="square" rtlCol="0">
            <a:spAutoFit/>
          </a:bodyPr>
          <a:lstStyle/>
          <a:p>
            <a:endParaRPr lang="fr-FR" dirty="0" smtClean="0"/>
          </a:p>
          <a:p>
            <a:r>
              <a:rPr lang="fr-FR" dirty="0" smtClean="0"/>
              <a:t>Les arbitres du département ont arbitré les compétitions majoritairement dans le département. </a:t>
            </a:r>
          </a:p>
          <a:p>
            <a:endParaRPr lang="fr-FR" dirty="0" smtClean="0"/>
          </a:p>
          <a:p>
            <a:r>
              <a:rPr lang="fr-FR" dirty="0" smtClean="0"/>
              <a:t>Le calendrier des arbitrages a été mis à jour lors de la réunion des arbitres qui s’est tenue le 1</a:t>
            </a:r>
            <a:r>
              <a:rPr lang="fr-FR" baseline="30000" dirty="0" smtClean="0"/>
              <a:t>er</a:t>
            </a:r>
            <a:r>
              <a:rPr lang="fr-FR" dirty="0" smtClean="0"/>
              <a:t> novembre au Creps d’Aix.</a:t>
            </a:r>
          </a:p>
          <a:p>
            <a:endParaRPr lang="fr-FR" dirty="0" smtClean="0"/>
          </a:p>
          <a:p>
            <a:pPr algn="ctr"/>
            <a:r>
              <a:rPr lang="fr-FR" sz="2000" dirty="0" smtClean="0"/>
              <a:t>Merci à tous les arbitres du département pour leur engagement</a:t>
            </a:r>
            <a:r>
              <a:rPr lang="fr-FR" dirty="0" smtClean="0"/>
              <a:t>.</a:t>
            </a:r>
          </a:p>
          <a:p>
            <a:endParaRPr lang="fr-FR" dirty="0" smtClean="0"/>
          </a:p>
          <a:p>
            <a:endParaRPr lang="fr-FR" dirty="0" smtClean="0"/>
          </a:p>
          <a:p>
            <a:r>
              <a:rPr lang="fr-FR" dirty="0" smtClean="0"/>
              <a:t>Enfin je voudrai saluer </a:t>
            </a:r>
            <a:r>
              <a:rPr lang="fr-FR" b="1" dirty="0" smtClean="0"/>
              <a:t>Paul Chevalier </a:t>
            </a:r>
            <a:r>
              <a:rPr lang="fr-FR" dirty="0" smtClean="0"/>
              <a:t>qui nous quitté, et dont la gentillesse restera dans nos mémoires.</a:t>
            </a:r>
          </a:p>
          <a:p>
            <a:endParaRPr lang="fr-FR" dirty="0" smtClean="0"/>
          </a:p>
          <a:p>
            <a:pPr algn="ctr"/>
            <a:r>
              <a:rPr lang="fr-FR" dirty="0" smtClean="0"/>
              <a:t> </a:t>
            </a:r>
            <a:r>
              <a:rPr lang="fr-FR" sz="2000" dirty="0" smtClean="0"/>
              <a:t>Salut à toi Paul.</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4" name="ZoneTexte 3"/>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Matériel</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Image 11" descr="index.png"/>
          <p:cNvPicPr>
            <a:picLocks noChangeAspect="1"/>
          </p:cNvPicPr>
          <p:nvPr/>
        </p:nvPicPr>
        <p:blipFill>
          <a:blip r:embed="rId2" cstate="print"/>
          <a:srcRect/>
          <a:stretch>
            <a:fillRect/>
          </a:stretch>
        </p:blipFill>
        <p:spPr bwMode="auto">
          <a:xfrm>
            <a:off x="4860032" y="1916832"/>
            <a:ext cx="649287" cy="573087"/>
          </a:xfrm>
          <a:prstGeom prst="rect">
            <a:avLst/>
          </a:prstGeom>
          <a:noFill/>
          <a:ln w="9525">
            <a:noFill/>
            <a:miter lim="800000"/>
            <a:headEnd/>
            <a:tailEnd/>
          </a:ln>
        </p:spPr>
      </p:pic>
      <p:pic>
        <p:nvPicPr>
          <p:cNvPr id="34823" name="Image 13" descr="fliet.jpg"/>
          <p:cNvPicPr>
            <a:picLocks noChangeAspect="1"/>
          </p:cNvPicPr>
          <p:nvPr/>
        </p:nvPicPr>
        <p:blipFill>
          <a:blip r:embed="rId3" cstate="print"/>
          <a:srcRect/>
          <a:stretch>
            <a:fillRect/>
          </a:stretch>
        </p:blipFill>
        <p:spPr bwMode="auto">
          <a:xfrm>
            <a:off x="35496" y="4941094"/>
            <a:ext cx="792162" cy="792162"/>
          </a:xfrm>
          <a:prstGeom prst="rect">
            <a:avLst/>
          </a:prstGeom>
          <a:noFill/>
          <a:ln w="9525">
            <a:noFill/>
            <a:miter lim="800000"/>
            <a:headEnd/>
            <a:tailEnd/>
          </a:ln>
        </p:spPr>
      </p:pic>
      <p:pic>
        <p:nvPicPr>
          <p:cNvPr id="11" name="Espace réservé du contenu 10" descr="Chronotir.jpg"/>
          <p:cNvPicPr>
            <a:picLocks noGrp="1" noChangeAspect="1"/>
          </p:cNvPicPr>
          <p:nvPr>
            <p:ph sz="half" idx="2"/>
          </p:nvPr>
        </p:nvPicPr>
        <p:blipFill>
          <a:blip r:embed="rId4" cstate="print"/>
          <a:stretch>
            <a:fillRect/>
          </a:stretch>
        </p:blipFill>
        <p:spPr>
          <a:xfrm>
            <a:off x="0" y="1857672"/>
            <a:ext cx="1187624" cy="1979373"/>
          </a:xfrm>
        </p:spPr>
      </p:pic>
      <p:pic>
        <p:nvPicPr>
          <p:cNvPr id="12" name="Image 11" descr="Chronotir 2.jpg"/>
          <p:cNvPicPr>
            <a:picLocks noChangeAspect="1"/>
          </p:cNvPicPr>
          <p:nvPr/>
        </p:nvPicPr>
        <p:blipFill>
          <a:blip r:embed="rId5" cstate="print"/>
          <a:stretch>
            <a:fillRect/>
          </a:stretch>
        </p:blipFill>
        <p:spPr>
          <a:xfrm>
            <a:off x="4067944" y="3933056"/>
            <a:ext cx="2029768" cy="1350718"/>
          </a:xfrm>
          <a:prstGeom prst="rect">
            <a:avLst/>
          </a:prstGeom>
        </p:spPr>
      </p:pic>
      <p:sp>
        <p:nvSpPr>
          <p:cNvPr id="10" name="Espace réservé du contenu 9"/>
          <p:cNvSpPr>
            <a:spLocks noGrp="1"/>
          </p:cNvSpPr>
          <p:nvPr>
            <p:ph sz="half" idx="1"/>
          </p:nvPr>
        </p:nvSpPr>
        <p:spPr>
          <a:xfrm>
            <a:off x="683568" y="1124744"/>
            <a:ext cx="4038600" cy="5445224"/>
          </a:xfrm>
        </p:spPr>
        <p:txBody>
          <a:bodyPr/>
          <a:lstStyle/>
          <a:p>
            <a:r>
              <a:rPr lang="fr-FR" dirty="0" err="1" smtClean="0"/>
              <a:t>Chronotirs</a:t>
            </a:r>
            <a:endParaRPr lang="fr-FR" dirty="0" smtClean="0"/>
          </a:p>
          <a:p>
            <a:pPr lvl="1"/>
            <a:r>
              <a:rPr lang="fr-FR" dirty="0" smtClean="0"/>
              <a:t>Aucun soucis signalé avec les </a:t>
            </a:r>
            <a:r>
              <a:rPr lang="fr-FR" dirty="0" err="1" smtClean="0"/>
              <a:t>Chronotirs</a:t>
            </a:r>
            <a:r>
              <a:rPr lang="fr-FR" dirty="0" smtClean="0"/>
              <a:t> cette année.</a:t>
            </a:r>
          </a:p>
          <a:p>
            <a:pPr lvl="1"/>
            <a:r>
              <a:rPr lang="fr-FR" dirty="0" smtClean="0"/>
              <a:t>Projet : Rachat de trépieds </a:t>
            </a:r>
          </a:p>
          <a:p>
            <a:pPr marL="514350" indent="-457200" eaLnBrk="1" fontAlgn="auto" hangingPunct="1">
              <a:spcAft>
                <a:spcPts val="0"/>
              </a:spcAft>
              <a:defRPr/>
            </a:pPr>
            <a:r>
              <a:rPr lang="fr-FR" dirty="0" smtClean="0"/>
              <a:t>Les Filets</a:t>
            </a:r>
          </a:p>
          <a:p>
            <a:pPr lvl="1">
              <a:defRPr/>
            </a:pPr>
            <a:r>
              <a:rPr lang="fr-FR" dirty="0" smtClean="0"/>
              <a:t>Prêt possible de deux jeux gratuits avec les </a:t>
            </a:r>
            <a:r>
              <a:rPr lang="fr-FR" dirty="0" err="1" smtClean="0"/>
              <a:t>Chronotirs</a:t>
            </a:r>
            <a:r>
              <a:rPr lang="fr-FR" dirty="0" smtClean="0"/>
              <a:t> .</a:t>
            </a:r>
          </a:p>
          <a:p>
            <a:r>
              <a:rPr lang="fr-FR" dirty="0" smtClean="0"/>
              <a:t> </a:t>
            </a:r>
            <a:r>
              <a:rPr lang="fr-FR" dirty="0" smtClean="0"/>
              <a:t>Médailles &amp; Peluches</a:t>
            </a:r>
            <a:endParaRPr lang="fr-FR" dirty="0" smtClean="0"/>
          </a:p>
          <a:p>
            <a:pPr lvl="1">
              <a:defRPr/>
            </a:pPr>
            <a:r>
              <a:rPr lang="fr-FR" dirty="0" smtClean="0"/>
              <a:t>Achat prévu d’un nouveau lot</a:t>
            </a:r>
            <a:endParaRPr lang="fr-FR" dirty="0"/>
          </a:p>
        </p:txBody>
      </p:sp>
      <p:pic>
        <p:nvPicPr>
          <p:cNvPr id="1026" name="Picture 2" descr="C:\Users\pelle\AppData\Local\Microsoft\Windows\INetCache\IE\KHASPIN4\smiley1_sl-designs1024x768[1].jpg"/>
          <p:cNvPicPr>
            <a:picLocks noChangeAspect="1" noChangeArrowheads="1"/>
          </p:cNvPicPr>
          <p:nvPr/>
        </p:nvPicPr>
        <p:blipFill>
          <a:blip r:embed="rId6" cstate="print"/>
          <a:srcRect/>
          <a:stretch>
            <a:fillRect/>
          </a:stretch>
        </p:blipFill>
        <p:spPr bwMode="auto">
          <a:xfrm>
            <a:off x="2915816" y="3284984"/>
            <a:ext cx="648072" cy="486054"/>
          </a:xfrm>
          <a:prstGeom prst="rect">
            <a:avLst/>
          </a:prstGeom>
          <a:noFill/>
        </p:spPr>
      </p:pic>
      <p:pic>
        <p:nvPicPr>
          <p:cNvPr id="13" name="Picture 2" descr="C:\Users\pelle\AppData\Local\Microsoft\Windows\INetCache\IE\KHASPIN4\smiley1_sl-designs1024x768[1].jpg"/>
          <p:cNvPicPr>
            <a:picLocks noChangeAspect="1" noChangeArrowheads="1"/>
          </p:cNvPicPr>
          <p:nvPr/>
        </p:nvPicPr>
        <p:blipFill>
          <a:blip r:embed="rId6" cstate="print"/>
          <a:srcRect/>
          <a:stretch>
            <a:fillRect/>
          </a:stretch>
        </p:blipFill>
        <p:spPr bwMode="auto">
          <a:xfrm>
            <a:off x="3131840" y="4869160"/>
            <a:ext cx="648072" cy="486054"/>
          </a:xfrm>
          <a:prstGeom prst="rect">
            <a:avLst/>
          </a:prstGeom>
          <a:noFill/>
        </p:spPr>
      </p:pic>
      <p:sp>
        <p:nvSpPr>
          <p:cNvPr id="14" name="Rectangle 13"/>
          <p:cNvSpPr/>
          <p:nvPr/>
        </p:nvSpPr>
        <p:spPr>
          <a:xfrm>
            <a:off x="5652120" y="1340768"/>
            <a:ext cx="3275856" cy="5262979"/>
          </a:xfrm>
          <a:prstGeom prst="rect">
            <a:avLst/>
          </a:prstGeom>
        </p:spPr>
        <p:txBody>
          <a:bodyPr wrap="square">
            <a:spAutoFit/>
          </a:bodyPr>
          <a:lstStyle/>
          <a:p>
            <a:pPr fontAlgn="auto">
              <a:spcAft>
                <a:spcPts val="0"/>
              </a:spcAft>
              <a:defRPr/>
            </a:pPr>
            <a:r>
              <a:rPr lang="fr-FR" b="1" dirty="0" smtClean="0"/>
              <a:t>Pensez à remplir la convention  même pour un prêt.</a:t>
            </a:r>
          </a:p>
          <a:p>
            <a:pPr fontAlgn="auto">
              <a:spcAft>
                <a:spcPts val="0"/>
              </a:spcAft>
              <a:defRPr/>
            </a:pPr>
            <a:endParaRPr lang="fr-FR" b="1" dirty="0" smtClean="0"/>
          </a:p>
          <a:p>
            <a:pPr fontAlgn="auto">
              <a:spcAft>
                <a:spcPts val="0"/>
              </a:spcAft>
              <a:defRPr/>
            </a:pPr>
            <a:endParaRPr lang="fr-FR" b="1" dirty="0" smtClean="0"/>
          </a:p>
          <a:p>
            <a:pPr fontAlgn="auto">
              <a:spcAft>
                <a:spcPts val="0"/>
              </a:spcAft>
              <a:defRPr/>
            </a:pPr>
            <a:endParaRPr lang="fr-FR" b="1" dirty="0" smtClean="0"/>
          </a:p>
          <a:p>
            <a:pPr fontAlgn="auto">
              <a:spcAft>
                <a:spcPts val="0"/>
              </a:spcAft>
              <a:defRPr/>
            </a:pPr>
            <a:r>
              <a:rPr lang="fr-FR" b="1" dirty="0" smtClean="0"/>
              <a:t>Vérifiez le matériel lors de la réception !</a:t>
            </a:r>
          </a:p>
          <a:p>
            <a:pPr fontAlgn="auto">
              <a:spcAft>
                <a:spcPts val="0"/>
              </a:spcAft>
              <a:defRPr/>
            </a:pPr>
            <a:endParaRPr lang="fr-FR" b="1" dirty="0" smtClean="0"/>
          </a:p>
          <a:p>
            <a:pPr fontAlgn="auto">
              <a:spcAft>
                <a:spcPts val="0"/>
              </a:spcAft>
              <a:defRPr/>
            </a:pPr>
            <a:r>
              <a:rPr lang="fr-FR" b="1" dirty="0" smtClean="0"/>
              <a:t>Quand un club récupère les </a:t>
            </a:r>
            <a:r>
              <a:rPr lang="fr-FR" b="1" dirty="0" err="1" smtClean="0"/>
              <a:t>Chronotirs</a:t>
            </a:r>
            <a:r>
              <a:rPr lang="fr-FR" b="1" dirty="0" smtClean="0"/>
              <a:t> il est de sa responsabilité de s’assurer que les feux sont en état et complets.</a:t>
            </a:r>
          </a:p>
          <a:p>
            <a:pPr fontAlgn="auto">
              <a:spcAft>
                <a:spcPts val="0"/>
              </a:spcAft>
              <a:defRPr/>
            </a:pPr>
            <a:endParaRPr lang="fr-FR" b="1" dirty="0" smtClean="0"/>
          </a:p>
          <a:p>
            <a:pPr fontAlgn="auto">
              <a:spcAft>
                <a:spcPts val="0"/>
              </a:spcAft>
              <a:defRPr/>
            </a:pPr>
            <a:r>
              <a:rPr lang="fr-FR" sz="2400" b="1" dirty="0" smtClean="0"/>
              <a:t>Signalez par écrit les problèmes constatés</a:t>
            </a:r>
          </a:p>
          <a:p>
            <a:pPr algn="ctr" fontAlgn="auto">
              <a:spcAft>
                <a:spcPts val="0"/>
              </a:spcAft>
              <a:defRPr/>
            </a:pP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4" name="ZoneTexte 3"/>
          <p:cNvSpPr txBox="1"/>
          <p:nvPr/>
        </p:nvSpPr>
        <p:spPr>
          <a:xfrm>
            <a:off x="684213" y="2708275"/>
            <a:ext cx="7775575" cy="1631950"/>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Communication</a:t>
            </a: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2022-2023</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0976" y="980728"/>
            <a:ext cx="9324975"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a:t> </a:t>
            </a:r>
            <a:r>
              <a:rPr lang="fr-FR" sz="14400" dirty="0">
                <a:solidFill>
                  <a:schemeClr val="tx2">
                    <a:lumMod val="75000"/>
                  </a:schemeClr>
                </a:solidFill>
              </a:rPr>
              <a:t>L’Arc News</a:t>
            </a: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graphicFrame>
        <p:nvGraphicFramePr>
          <p:cNvPr id="6" name="Tableau 5"/>
          <p:cNvGraphicFramePr>
            <a:graphicFrameLocks noGrp="1"/>
          </p:cNvGraphicFramePr>
          <p:nvPr/>
        </p:nvGraphicFramePr>
        <p:xfrm>
          <a:off x="179511" y="4221088"/>
          <a:ext cx="8856985" cy="1673026"/>
        </p:xfrm>
        <a:graphic>
          <a:graphicData uri="http://schemas.openxmlformats.org/drawingml/2006/table">
            <a:tbl>
              <a:tblPr/>
              <a:tblGrid>
                <a:gridCol w="1832449"/>
                <a:gridCol w="1756134"/>
                <a:gridCol w="1756134"/>
                <a:gridCol w="1756134"/>
                <a:gridCol w="1756134"/>
              </a:tblGrid>
              <a:tr h="144016">
                <a:tc>
                  <a:txBody>
                    <a:bodyPr/>
                    <a:lstStyle/>
                    <a:p>
                      <a:pPr marL="457200" algn="ctr">
                        <a:lnSpc>
                          <a:spcPct val="115000"/>
                        </a:lnSpc>
                        <a:spcAft>
                          <a:spcPts val="0"/>
                        </a:spcAft>
                      </a:pPr>
                      <a:r>
                        <a:rPr lang="fr-FR" sz="1000" dirty="0">
                          <a:latin typeface="Arial"/>
                          <a:ea typeface="Times New Roman"/>
                        </a:rPr>
                        <a:t>Années</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2020</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2021</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smtClean="0">
                          <a:latin typeface="Arial"/>
                          <a:ea typeface="Times New Roman"/>
                        </a:rPr>
                        <a:t>2022</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smtClean="0">
                          <a:latin typeface="Arial"/>
                          <a:ea typeface="Times New Roman"/>
                        </a:rPr>
                        <a:t>2023</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83">
                <a:tc>
                  <a:txBody>
                    <a:bodyPr/>
                    <a:lstStyle/>
                    <a:p>
                      <a:pPr marL="457200" algn="ctr">
                        <a:lnSpc>
                          <a:spcPct val="115000"/>
                        </a:lnSpc>
                        <a:spcAft>
                          <a:spcPts val="0"/>
                        </a:spcAft>
                      </a:pPr>
                      <a:r>
                        <a:rPr lang="fr-FR" sz="1000" dirty="0">
                          <a:latin typeface="Arial"/>
                          <a:ea typeface="Times New Roman"/>
                        </a:rPr>
                        <a:t>Publications</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2</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2</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2</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smtClean="0">
                          <a:latin typeface="Arial"/>
                          <a:ea typeface="Times New Roman"/>
                        </a:rPr>
                        <a:t>3</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83">
                <a:tc>
                  <a:txBody>
                    <a:bodyPr/>
                    <a:lstStyle/>
                    <a:p>
                      <a:pPr marL="457200" algn="ctr">
                        <a:lnSpc>
                          <a:spcPct val="115000"/>
                        </a:lnSpc>
                        <a:spcAft>
                          <a:spcPts val="0"/>
                        </a:spcAft>
                      </a:pPr>
                      <a:r>
                        <a:rPr lang="fr-FR" sz="1000">
                          <a:latin typeface="Arial"/>
                          <a:ea typeface="Times New Roman"/>
                        </a:rPr>
                        <a:t>Nb abonnés</a:t>
                      </a:r>
                      <a:endParaRPr lang="fr-FR" sz="100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1121</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1351</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a:latin typeface="Arial"/>
                          <a:ea typeface="Times New Roman"/>
                        </a:rPr>
                        <a:t>1351</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000" dirty="0" smtClean="0">
                          <a:latin typeface="Arial"/>
                          <a:ea typeface="Times New Roman"/>
                        </a:rPr>
                        <a:t>1455</a:t>
                      </a:r>
                      <a:endParaRPr lang="fr-FR" sz="1000" dirty="0">
                        <a:latin typeface="Times New Roman"/>
                        <a:ea typeface="Times New Roman"/>
                      </a:endParaRPr>
                    </a:p>
                  </a:txBody>
                  <a:tcPr marL="65204" marR="65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ZoneTexte 9"/>
          <p:cNvSpPr txBox="1"/>
          <p:nvPr/>
        </p:nvSpPr>
        <p:spPr>
          <a:xfrm>
            <a:off x="395536" y="1988840"/>
            <a:ext cx="8352928" cy="1661993"/>
          </a:xfrm>
          <a:prstGeom prst="rect">
            <a:avLst/>
          </a:prstGeom>
          <a:noFill/>
        </p:spPr>
        <p:txBody>
          <a:bodyPr wrap="square" rtlCol="0">
            <a:spAutoFit/>
          </a:bodyPr>
          <a:lstStyle/>
          <a:p>
            <a:pPr lvl="0"/>
            <a:r>
              <a:rPr lang="fr-FR" sz="2800" dirty="0" smtClean="0"/>
              <a:t>Lors de saison sportive 2022- 2023 nous avons diffusé 3 news entre octobre 2022 et juin 2023 pour 1455 adhérents.</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836712"/>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le site Internet ARC 13 – les </a:t>
            </a:r>
            <a:r>
              <a:rPr lang="fr-FR" sz="14400" dirty="0" err="1">
                <a:solidFill>
                  <a:schemeClr val="tx2">
                    <a:lumMod val="75000"/>
                  </a:schemeClr>
                </a:solidFill>
                <a:latin typeface="+mn-lt"/>
                <a:cs typeface="+mn-cs"/>
              </a:rPr>
              <a:t>stats</a:t>
            </a:r>
            <a:endParaRPr lang="fr-FR" sz="14400" dirty="0">
              <a:solidFill>
                <a:schemeClr val="tx2">
                  <a:lumMod val="75000"/>
                </a:schemeClr>
              </a:solidFill>
              <a:latin typeface="+mn-lt"/>
              <a:cs typeface="+mn-cs"/>
            </a:endParaRPr>
          </a:p>
        </p:txBody>
      </p:sp>
      <p:sp>
        <p:nvSpPr>
          <p:cNvPr id="26625" name="Rectangle 1"/>
          <p:cNvSpPr>
            <a:spLocks noChangeArrowheads="1"/>
          </p:cNvSpPr>
          <p:nvPr/>
        </p:nvSpPr>
        <p:spPr bwMode="auto">
          <a:xfrm>
            <a:off x="179513" y="1988840"/>
            <a:ext cx="86409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eaLnBrk="0" hangingPunct="0">
              <a:spcBef>
                <a:spcPct val="20000"/>
              </a:spcBef>
              <a:buFont typeface="Arial" pitchFamily="34" charset="0"/>
              <a:buChar char="•"/>
            </a:pPr>
            <a:r>
              <a:rPr lang="fr-FR" sz="2400" dirty="0" smtClean="0"/>
              <a:t>Le nombre de visites est en légère baisse. La majorité concernent le calendrier des stages : 3500 visites !</a:t>
            </a:r>
          </a:p>
        </p:txBody>
      </p:sp>
      <p:graphicFrame>
        <p:nvGraphicFramePr>
          <p:cNvPr id="7" name="Tableau 6"/>
          <p:cNvGraphicFramePr>
            <a:graphicFrameLocks noGrp="1"/>
          </p:cNvGraphicFramePr>
          <p:nvPr/>
        </p:nvGraphicFramePr>
        <p:xfrm>
          <a:off x="467544" y="3429000"/>
          <a:ext cx="8208913" cy="2600927"/>
        </p:xfrm>
        <a:graphic>
          <a:graphicData uri="http://schemas.openxmlformats.org/drawingml/2006/table">
            <a:tbl>
              <a:tblPr/>
              <a:tblGrid>
                <a:gridCol w="1187416"/>
                <a:gridCol w="1195657"/>
                <a:gridCol w="1092654"/>
                <a:gridCol w="1229442"/>
                <a:gridCol w="1184121"/>
                <a:gridCol w="1192360"/>
                <a:gridCol w="1127263"/>
              </a:tblGrid>
              <a:tr h="743122">
                <a:tc>
                  <a:txBody>
                    <a:bodyPr/>
                    <a:lstStyle/>
                    <a:p>
                      <a:pPr marL="457200" algn="ctr">
                        <a:lnSpc>
                          <a:spcPct val="115000"/>
                        </a:lnSpc>
                        <a:spcAft>
                          <a:spcPts val="600"/>
                        </a:spcAft>
                      </a:pPr>
                      <a:r>
                        <a:rPr lang="fr-FR" sz="1100" dirty="0">
                          <a:latin typeface="Arial"/>
                          <a:ea typeface="Times New Roman"/>
                        </a:rPr>
                        <a:t>Années</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dirty="0">
                          <a:latin typeface="Arial"/>
                          <a:ea typeface="Times New Roman"/>
                        </a:rPr>
                        <a:t>2016-2017</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dirty="0">
                          <a:latin typeface="Arial"/>
                          <a:ea typeface="Times New Roman"/>
                        </a:rPr>
                        <a:t>2017 – 2018 </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2018 – 2019 </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2019-2020</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2021-2022</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dirty="0" smtClean="0">
                          <a:latin typeface="Arial"/>
                          <a:ea typeface="Times New Roman"/>
                        </a:rPr>
                        <a:t>2022-2023</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122">
                <a:tc>
                  <a:txBody>
                    <a:bodyPr/>
                    <a:lstStyle/>
                    <a:p>
                      <a:pPr marL="457200" algn="ctr">
                        <a:lnSpc>
                          <a:spcPct val="115000"/>
                        </a:lnSpc>
                        <a:spcAft>
                          <a:spcPts val="600"/>
                        </a:spcAft>
                      </a:pPr>
                      <a:r>
                        <a:rPr lang="fr-FR" sz="1100">
                          <a:latin typeface="Arial"/>
                          <a:ea typeface="Times New Roman"/>
                        </a:rPr>
                        <a:t>Nbre de visiteurs</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13 284</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dirty="0">
                          <a:latin typeface="Arial"/>
                          <a:ea typeface="Times New Roman"/>
                        </a:rPr>
                        <a:t>13 278</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dirty="0">
                          <a:latin typeface="Arial"/>
                          <a:ea typeface="Times New Roman"/>
                        </a:rPr>
                        <a:t>10 344</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dirty="0">
                          <a:latin typeface="Arial"/>
                          <a:ea typeface="Times New Roman"/>
                        </a:rPr>
                        <a:t>3346</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dirty="0">
                          <a:latin typeface="Arial"/>
                          <a:ea typeface="Times New Roman"/>
                        </a:rPr>
                        <a:t>6706</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dirty="0" smtClean="0">
                          <a:latin typeface="Arial"/>
                          <a:ea typeface="Times New Roman"/>
                        </a:rPr>
                        <a:t>5308</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683">
                <a:tc>
                  <a:txBody>
                    <a:bodyPr/>
                    <a:lstStyle/>
                    <a:p>
                      <a:pPr marL="457200" algn="ctr">
                        <a:lnSpc>
                          <a:spcPct val="115000"/>
                        </a:lnSpc>
                        <a:spcAft>
                          <a:spcPts val="600"/>
                        </a:spcAft>
                      </a:pPr>
                      <a:r>
                        <a:rPr lang="fr-FR" sz="1100">
                          <a:latin typeface="Arial"/>
                          <a:ea typeface="Times New Roman"/>
                        </a:rPr>
                        <a:t>Taux de visites mobiles</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27 %</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a:latin typeface="Arial"/>
                          <a:ea typeface="Times New Roman"/>
                        </a:rPr>
                        <a:t>33 %</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a:latin typeface="Arial"/>
                          <a:ea typeface="Times New Roman"/>
                        </a:rPr>
                        <a:t>40 %</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a:latin typeface="Arial"/>
                          <a:ea typeface="Times New Roman"/>
                        </a:rPr>
                        <a:t>88%</a:t>
                      </a:r>
                      <a:endParaRPr lang="fr-FR" sz="100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dirty="0">
                          <a:latin typeface="Arial"/>
                          <a:ea typeface="Times New Roman"/>
                        </a:rPr>
                        <a:t>42%</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dirty="0" smtClean="0">
                          <a:latin typeface="Arial"/>
                          <a:ea typeface="Times New Roman"/>
                        </a:rPr>
                        <a:t>48%</a:t>
                      </a:r>
                      <a:endParaRPr lang="fr-FR" sz="1000" dirty="0">
                        <a:latin typeface="Times New Roman"/>
                        <a:ea typeface="Times New Roman"/>
                      </a:endParaRPr>
                    </a:p>
                  </a:txBody>
                  <a:tcPr marL="66088" marR="66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3141663"/>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Finance</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endParaRPr lang="fr-FR" dirty="0" smtClean="0"/>
          </a:p>
          <a:p>
            <a:endParaRPr lang="fr-FR" dirty="0" smtClean="0"/>
          </a:p>
          <a:p>
            <a:pPr>
              <a:buNone/>
            </a:pPr>
            <a:endParaRPr lang="fr-FR" dirty="0" smtClean="0"/>
          </a:p>
        </p:txBody>
      </p:sp>
      <p:sp>
        <p:nvSpPr>
          <p:cNvPr id="9" name="ZoneTexte 8"/>
          <p:cNvSpPr txBox="1"/>
          <p:nvPr/>
        </p:nvSpPr>
        <p:spPr>
          <a:xfrm>
            <a:off x="539552" y="2420888"/>
            <a:ext cx="7920880" cy="2862322"/>
          </a:xfrm>
          <a:prstGeom prst="rect">
            <a:avLst/>
          </a:prstGeom>
          <a:noFill/>
        </p:spPr>
        <p:txBody>
          <a:bodyPr wrap="square" rtlCol="0">
            <a:spAutoFit/>
          </a:bodyPr>
          <a:lstStyle/>
          <a:p>
            <a:r>
              <a:rPr lang="fr-FR" dirty="0" smtClean="0"/>
              <a:t>Les comptes de l’année 2023 du comité départemental 13 ont été clôturés le 31 aout 2023. </a:t>
            </a:r>
          </a:p>
          <a:p>
            <a:endParaRPr lang="fr-FR" dirty="0" smtClean="0"/>
          </a:p>
          <a:p>
            <a:pPr algn="ctr"/>
            <a:r>
              <a:rPr lang="fr-FR" dirty="0" smtClean="0"/>
              <a:t>L’activité 2023 a continué d’être en progression </a:t>
            </a:r>
          </a:p>
          <a:p>
            <a:endParaRPr lang="fr-FR" dirty="0" smtClean="0"/>
          </a:p>
          <a:p>
            <a:r>
              <a:rPr lang="fr-FR" dirty="0" smtClean="0"/>
              <a:t>Ainsi, le compte de résultat de l’exercice présente un excédent de 1 049€. </a:t>
            </a:r>
          </a:p>
          <a:p>
            <a:endParaRPr lang="fr-FR" dirty="0" smtClean="0"/>
          </a:p>
          <a:p>
            <a:pPr algn="ctr"/>
            <a:r>
              <a:rPr lang="fr-FR" dirty="0" smtClean="0"/>
              <a:t>En début d’exercice, la trésorerie s’élevait à 83 453€.</a:t>
            </a:r>
          </a:p>
          <a:p>
            <a:endParaRPr lang="fr-FR" dirty="0" smtClean="0"/>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endParaRPr lang="fr-FR" dirty="0" smtClean="0"/>
          </a:p>
          <a:p>
            <a:endParaRPr lang="fr-FR" dirty="0" smtClean="0"/>
          </a:p>
          <a:p>
            <a:pPr>
              <a:buNone/>
            </a:pPr>
            <a:endParaRPr lang="fr-FR" dirty="0" smtClean="0"/>
          </a:p>
        </p:txBody>
      </p:sp>
      <p:sp>
        <p:nvSpPr>
          <p:cNvPr id="9" name="ZoneTexte 8"/>
          <p:cNvSpPr txBox="1"/>
          <p:nvPr/>
        </p:nvSpPr>
        <p:spPr>
          <a:xfrm>
            <a:off x="1259632" y="1916832"/>
            <a:ext cx="7344816" cy="3693319"/>
          </a:xfrm>
          <a:prstGeom prst="rect">
            <a:avLst/>
          </a:prstGeom>
          <a:noFill/>
        </p:spPr>
        <p:txBody>
          <a:bodyPr wrap="square" rtlCol="0">
            <a:spAutoFit/>
          </a:bodyPr>
          <a:lstStyle/>
          <a:p>
            <a:endParaRPr lang="fr-FR" dirty="0" smtClean="0"/>
          </a:p>
          <a:p>
            <a:pPr>
              <a:buFont typeface="Arial" pitchFamily="34" charset="0"/>
              <a:buChar char="•"/>
            </a:pPr>
            <a:r>
              <a:rPr lang="fr-FR" dirty="0" smtClean="0"/>
              <a:t>Les produits représentent 51 574€ dont 50% du fait de l’activité de Jean. </a:t>
            </a:r>
          </a:p>
          <a:p>
            <a:pPr>
              <a:buFont typeface="Arial" pitchFamily="34" charset="0"/>
              <a:buChar char="•"/>
            </a:pPr>
            <a:endParaRPr lang="fr-FR" dirty="0" smtClean="0"/>
          </a:p>
          <a:p>
            <a:pPr>
              <a:buFont typeface="Arial" pitchFamily="34" charset="0"/>
              <a:buChar char="•"/>
            </a:pPr>
            <a:r>
              <a:rPr lang="fr-FR" dirty="0" smtClean="0"/>
              <a:t>Le conseil général a octroyé 12 000€ de subvention soit 7 000€ de fonctionnement et 5 000€ pour terre de sport. </a:t>
            </a:r>
          </a:p>
          <a:p>
            <a:pPr>
              <a:buFont typeface="Arial" pitchFamily="34" charset="0"/>
              <a:buChar char="•"/>
            </a:pPr>
            <a:endParaRPr lang="fr-FR" dirty="0" smtClean="0"/>
          </a:p>
          <a:p>
            <a:pPr>
              <a:buFont typeface="Arial" pitchFamily="34" charset="0"/>
              <a:buChar char="•"/>
            </a:pPr>
            <a:r>
              <a:rPr lang="fr-FR" dirty="0" smtClean="0"/>
              <a:t>Une subvention de fonctionnement de 2 225€ pour le dernier trimestre 2022 nous a été octroyée par l’ANS/FFTA.</a:t>
            </a:r>
          </a:p>
          <a:p>
            <a:pPr>
              <a:buFont typeface="Arial" pitchFamily="34" charset="0"/>
              <a:buChar char="•"/>
            </a:pPr>
            <a:endParaRPr lang="fr-FR" dirty="0" smtClean="0"/>
          </a:p>
          <a:p>
            <a:pPr>
              <a:buFont typeface="Arial" pitchFamily="34" charset="0"/>
              <a:buChar char="•"/>
            </a:pPr>
            <a:r>
              <a:rPr lang="fr-FR" dirty="0" smtClean="0"/>
              <a:t>Les charges sont de 50 524€ et sont constitué à 60% des charges de personnel</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836712"/>
            <a:ext cx="9144000" cy="1224161"/>
          </a:xfrm>
          <a:prstGeom prst="rect">
            <a:avLst/>
          </a:prstGeom>
        </p:spPr>
        <p:txBody>
          <a:bodyPr>
            <a:normAutofit fontScale="40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smtClean="0">
                <a:latin typeface="+mn-lt"/>
                <a:cs typeface="+mn-cs"/>
              </a:rPr>
              <a:t> </a:t>
            </a:r>
            <a:r>
              <a:rPr lang="fr-FR" sz="13500" dirty="0">
                <a:solidFill>
                  <a:schemeClr val="tx2">
                    <a:lumMod val="75000"/>
                  </a:schemeClr>
                </a:solidFill>
                <a:latin typeface="+mn-lt"/>
                <a:cs typeface="+mn-cs"/>
              </a:rPr>
              <a:t>Spécial Jeunes </a:t>
            </a:r>
            <a:r>
              <a:rPr lang="fr-FR" sz="13500" dirty="0" smtClean="0">
                <a:solidFill>
                  <a:schemeClr val="tx2">
                    <a:lumMod val="75000"/>
                  </a:schemeClr>
                </a:solidFill>
                <a:latin typeface="+mn-lt"/>
                <a:cs typeface="+mn-cs"/>
              </a:rPr>
              <a:t>2022 -2023</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528" y="1889448"/>
            <a:ext cx="8640638" cy="4968552"/>
          </a:xfrm>
        </p:spPr>
        <p:txBody>
          <a:bodyPr/>
          <a:lstStyle/>
          <a:p>
            <a:pPr eaLnBrk="1" hangingPunct="1">
              <a:buFont typeface="Arial" pitchFamily="34" charset="0"/>
              <a:buNone/>
            </a:pPr>
            <a:r>
              <a:rPr lang="fr-FR" sz="2800" dirty="0" smtClean="0"/>
              <a:t>Il y a eu 5 épreuves :</a:t>
            </a:r>
          </a:p>
          <a:p>
            <a:r>
              <a:rPr lang="fr-FR" sz="2000" dirty="0" smtClean="0"/>
              <a:t>CHATEAURENARD – 64 inscrits</a:t>
            </a:r>
          </a:p>
          <a:p>
            <a:r>
              <a:rPr lang="fr-FR" sz="2000" dirty="0" smtClean="0"/>
              <a:t>MARIGNANE – 88 inscrits </a:t>
            </a:r>
          </a:p>
          <a:p>
            <a:r>
              <a:rPr lang="fr-FR" sz="2000" dirty="0" smtClean="0"/>
              <a:t>SAINT-MARTIN DE CRAU - 93 inscrits</a:t>
            </a:r>
          </a:p>
          <a:p>
            <a:r>
              <a:rPr lang="fr-FR" sz="2000" dirty="0" smtClean="0"/>
              <a:t>MALLEMORT - 62 inscrits </a:t>
            </a:r>
          </a:p>
          <a:p>
            <a:r>
              <a:rPr lang="fr-FR" sz="2000" dirty="0" smtClean="0"/>
              <a:t>MASSILIA - 36 inscrits</a:t>
            </a:r>
          </a:p>
          <a:p>
            <a:endParaRPr lang="fr-FR" sz="2000" dirty="0" smtClean="0"/>
          </a:p>
          <a:p>
            <a:endParaRPr lang="fr-FR" sz="2000" dirty="0" smtClean="0"/>
          </a:p>
          <a:p>
            <a:r>
              <a:rPr lang="fr-FR" sz="2000" dirty="0" smtClean="0"/>
              <a:t>Ces compétitions ont rassemblé 343 archers. </a:t>
            </a:r>
          </a:p>
          <a:p>
            <a:r>
              <a:rPr lang="fr-FR" sz="2000" dirty="0" smtClean="0"/>
              <a:t>Evolution 2022-2023 : Pour cette année sportive nous notons une augmentation pour le  </a:t>
            </a:r>
            <a:r>
              <a:rPr lang="fr-FR" sz="2000" dirty="0" err="1" smtClean="0"/>
              <a:t>le</a:t>
            </a:r>
            <a:r>
              <a:rPr lang="fr-FR" sz="2000" dirty="0" smtClean="0"/>
              <a:t> nombre de participants, une stabilisation du  nombre de club,  une compétition supplémentaire  et une baisse  du nombre de sorties mais une augmentation du nombre de jeunes participants aux compétitions qualificatives.</a:t>
            </a:r>
          </a:p>
          <a:p>
            <a:pPr eaLnBrk="1" hangingPunct="1"/>
            <a:endParaRPr lang="fr-FR" dirty="0" smtClean="0"/>
          </a:p>
          <a:p>
            <a:pPr eaLnBrk="1" hangingPunct="1"/>
            <a:endParaRPr lang="fr-FR" dirty="0" smtClean="0"/>
          </a:p>
        </p:txBody>
      </p:sp>
      <p:pic>
        <p:nvPicPr>
          <p:cNvPr id="6" name="Image 5" descr="Special Jeunes 2023-11-15 102924.png"/>
          <p:cNvPicPr>
            <a:picLocks noChangeAspect="1"/>
          </p:cNvPicPr>
          <p:nvPr/>
        </p:nvPicPr>
        <p:blipFill>
          <a:blip r:embed="rId2" cstate="print"/>
          <a:stretch>
            <a:fillRect/>
          </a:stretch>
        </p:blipFill>
        <p:spPr>
          <a:xfrm>
            <a:off x="4788024" y="1851371"/>
            <a:ext cx="3816424" cy="316180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endParaRPr lang="fr-FR" dirty="0" smtClean="0"/>
          </a:p>
          <a:p>
            <a:endParaRPr lang="fr-FR" dirty="0" smtClean="0"/>
          </a:p>
          <a:p>
            <a:pPr>
              <a:buNone/>
            </a:pPr>
            <a:endParaRPr lang="fr-FR" dirty="0" smtClean="0"/>
          </a:p>
        </p:txBody>
      </p:sp>
      <p:sp>
        <p:nvSpPr>
          <p:cNvPr id="9" name="ZoneTexte 8"/>
          <p:cNvSpPr txBox="1"/>
          <p:nvPr/>
        </p:nvSpPr>
        <p:spPr>
          <a:xfrm>
            <a:off x="971600" y="2420888"/>
            <a:ext cx="7920880" cy="2862322"/>
          </a:xfrm>
          <a:prstGeom prst="rect">
            <a:avLst/>
          </a:prstGeom>
          <a:noFill/>
        </p:spPr>
        <p:txBody>
          <a:bodyPr wrap="square" rtlCol="0">
            <a:spAutoFit/>
          </a:bodyPr>
          <a:lstStyle/>
          <a:p>
            <a:endParaRPr lang="fr-FR" dirty="0" smtClean="0"/>
          </a:p>
          <a:p>
            <a:pPr>
              <a:buFont typeface="Arial" pitchFamily="34" charset="0"/>
              <a:buChar char="•"/>
            </a:pPr>
            <a:r>
              <a:rPr lang="fr-FR" dirty="0" smtClean="0"/>
              <a:t>Les prestations ETD (3 775€) sont constituées par la rétribution de Mathieu et Bruno.</a:t>
            </a:r>
          </a:p>
          <a:p>
            <a:pPr>
              <a:buFont typeface="Arial" pitchFamily="34" charset="0"/>
              <a:buChar char="•"/>
            </a:pPr>
            <a:endParaRPr lang="fr-FR" dirty="0" smtClean="0"/>
          </a:p>
          <a:p>
            <a:pPr>
              <a:buFont typeface="Arial" pitchFamily="34" charset="0"/>
              <a:buChar char="•"/>
            </a:pPr>
            <a:r>
              <a:rPr lang="fr-FR" dirty="0" smtClean="0"/>
              <a:t>Les prestations clubs représentent le montant des sommes versées aux différents clubs qui ont accueillis des stages, des championnats départementaux et des manches de l’arc13.</a:t>
            </a:r>
          </a:p>
          <a:p>
            <a:pPr>
              <a:buFont typeface="Arial" pitchFamily="34" charset="0"/>
              <a:buChar char="•"/>
            </a:pPr>
            <a:endParaRPr lang="fr-FR" dirty="0" smtClean="0"/>
          </a:p>
          <a:p>
            <a:pPr>
              <a:buFont typeface="Arial" pitchFamily="34" charset="0"/>
              <a:buChar char="•"/>
            </a:pPr>
            <a:r>
              <a:rPr lang="fr-FR" dirty="0" smtClean="0"/>
              <a:t>Une provision de 5 000€ a été passée pour risques et charges pour couvrir des risques de factures impayées</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a:xfrm>
            <a:off x="457200" y="1916113"/>
            <a:ext cx="8363272" cy="4210050"/>
          </a:xfrm>
        </p:spPr>
        <p:txBody>
          <a:bodyPr/>
          <a:lstStyle/>
          <a:p>
            <a:endParaRPr lang="fr-FR" dirty="0" smtClean="0"/>
          </a:p>
          <a:p>
            <a:endParaRPr lang="fr-FR" dirty="0" smtClean="0"/>
          </a:p>
          <a:p>
            <a:pPr>
              <a:buNone/>
            </a:pPr>
            <a:endParaRPr lang="fr-FR" dirty="0" smtClean="0"/>
          </a:p>
        </p:txBody>
      </p:sp>
      <p:sp>
        <p:nvSpPr>
          <p:cNvPr id="9" name="ZoneTexte 8"/>
          <p:cNvSpPr txBox="1"/>
          <p:nvPr/>
        </p:nvSpPr>
        <p:spPr>
          <a:xfrm>
            <a:off x="539552" y="2420888"/>
            <a:ext cx="8352928" cy="1631216"/>
          </a:xfrm>
          <a:prstGeom prst="rect">
            <a:avLst/>
          </a:prstGeom>
          <a:noFill/>
        </p:spPr>
        <p:txBody>
          <a:bodyPr wrap="square" rtlCol="0">
            <a:spAutoFit/>
          </a:bodyPr>
          <a:lstStyle/>
          <a:p>
            <a:pPr>
              <a:buFont typeface="Arial" pitchFamily="34" charset="0"/>
              <a:buChar char="•"/>
            </a:pPr>
            <a:r>
              <a:rPr lang="fr-FR" sz="2000" dirty="0" smtClean="0"/>
              <a:t>Le bilan au  31 aout 2022, montre  en fond propre un report à nouveau de 87 987€.  </a:t>
            </a:r>
          </a:p>
          <a:p>
            <a:pPr>
              <a:buFont typeface="Arial" pitchFamily="34" charset="0"/>
              <a:buChar char="•"/>
            </a:pPr>
            <a:endParaRPr lang="fr-FR" sz="2000" dirty="0" smtClean="0"/>
          </a:p>
          <a:p>
            <a:pPr>
              <a:buFont typeface="Arial" pitchFamily="34" charset="0"/>
              <a:buChar char="•"/>
            </a:pPr>
            <a:r>
              <a:rPr lang="fr-FR" sz="2000" dirty="0" smtClean="0"/>
              <a:t>Les disponibilités sont de 80 094€ soit 61 599€  sur le  compte épargne et 18 494€ sur le compte courant. </a:t>
            </a:r>
            <a:endParaRPr lang="fr-F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31416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Quitus</a:t>
            </a: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2023</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a:t>COMPTE DE RESULTAT AU 31/08/17</a:t>
            </a:r>
            <a:endParaRPr lang="fr-FR" sz="800"/>
          </a:p>
          <a:p>
            <a:pPr eaLnBrk="0" hangingPunct="0"/>
            <a:endParaRPr lang="fr-FR"/>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pPr algn="ctr">
              <a:buNone/>
            </a:pPr>
            <a:r>
              <a:rPr lang="fr-FR" dirty="0" smtClean="0">
                <a:hlinkClick r:id="rId3" action="ppaction://hlinkfile"/>
              </a:rPr>
              <a:t>Budget Prévisionnel</a:t>
            </a:r>
          </a:p>
          <a:p>
            <a:pPr algn="ctr">
              <a:buNone/>
            </a:pPr>
            <a:endParaRPr lang="fr-FR" dirty="0" smtClean="0">
              <a:hlinkClick r:id="rId3" action="ppaction://hlinkfile"/>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276872"/>
            <a:ext cx="7775575" cy="240065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Election vérificateur aux comptes</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2022- 2023</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276872"/>
            <a:ext cx="7775575" cy="240065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Election nouveau membre comité directeur </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2024</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348880"/>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Question(s) </a:t>
            </a:r>
            <a:endParaRPr lang="fr-FR" sz="5000" dirty="0">
              <a:solidFill>
                <a:srgbClr val="003399"/>
              </a:solidFill>
              <a:latin typeface="+mn-lt"/>
              <a:cs typeface="+mn-cs"/>
            </a:endParaRPr>
          </a:p>
        </p:txBody>
      </p:sp>
      <p:pic>
        <p:nvPicPr>
          <p:cNvPr id="3" name="Image 2" descr="index.jpg"/>
          <p:cNvPicPr>
            <a:picLocks noChangeAspect="1"/>
          </p:cNvPicPr>
          <p:nvPr/>
        </p:nvPicPr>
        <p:blipFill>
          <a:blip r:embed="rId2" cstate="print"/>
          <a:stretch>
            <a:fillRect/>
          </a:stretch>
        </p:blipFill>
        <p:spPr>
          <a:xfrm>
            <a:off x="3275856" y="3501008"/>
            <a:ext cx="2592288" cy="30830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0" y="1371659"/>
            <a:ext cx="9144000"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3600" spc="-1" dirty="0">
                <a:solidFill>
                  <a:srgbClr val="000000"/>
                </a:solidFill>
              </a:rPr>
              <a:t>Merci de votre attention</a:t>
            </a:r>
            <a:endParaRPr lang="fr-FR" sz="3600" spc="-1" dirty="0"/>
          </a:p>
        </p:txBody>
      </p:sp>
      <p:pic>
        <p:nvPicPr>
          <p:cNvPr id="240" name="Image 239"/>
          <p:cNvPicPr/>
          <p:nvPr/>
        </p:nvPicPr>
        <p:blipFill>
          <a:blip r:embed="rId2" cstate="print"/>
          <a:stretch/>
        </p:blipFill>
        <p:spPr>
          <a:xfrm>
            <a:off x="0" y="2564904"/>
            <a:ext cx="9144000" cy="4293096"/>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08720"/>
            <a:ext cx="9144000" cy="1224161"/>
          </a:xfrm>
          <a:prstGeom prst="rect">
            <a:avLst/>
          </a:prstGeom>
        </p:spPr>
        <p:txBody>
          <a:bodyPr>
            <a:normAutofit fontScale="40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smtClean="0">
                <a:latin typeface="+mn-lt"/>
                <a:cs typeface="+mn-cs"/>
              </a:rPr>
              <a:t> </a:t>
            </a:r>
            <a:r>
              <a:rPr lang="fr-FR" sz="13500" dirty="0" smtClean="0">
                <a:solidFill>
                  <a:schemeClr val="tx2">
                    <a:lumMod val="75000"/>
                  </a:schemeClr>
                </a:solidFill>
                <a:latin typeface="+mn-lt"/>
                <a:cs typeface="+mn-cs"/>
              </a:rPr>
              <a:t>Tournoi Poussin2022 -2023</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528" y="1889448"/>
            <a:ext cx="8640638" cy="4968552"/>
          </a:xfrm>
        </p:spPr>
        <p:txBody>
          <a:bodyPr/>
          <a:lstStyle/>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endParaRPr lang="fr-FR" sz="2000" dirty="0" smtClean="0"/>
          </a:p>
          <a:p>
            <a:endParaRPr lang="fr-FR" sz="2000" dirty="0" smtClean="0"/>
          </a:p>
          <a:p>
            <a:r>
              <a:rPr lang="fr-FR" sz="2000" dirty="0" smtClean="0"/>
              <a:t>Le club de </a:t>
            </a:r>
            <a:r>
              <a:rPr lang="fr-FR" sz="2000" dirty="0" err="1" smtClean="0"/>
              <a:t>Massilia</a:t>
            </a:r>
            <a:r>
              <a:rPr lang="fr-FR" sz="2000" dirty="0" smtClean="0"/>
              <a:t> a organisé un tournoi poussin au mois de mars 2023. </a:t>
            </a:r>
          </a:p>
          <a:p>
            <a:endParaRPr lang="fr-FR" sz="2000" dirty="0" smtClean="0"/>
          </a:p>
          <a:p>
            <a:r>
              <a:rPr lang="fr-FR" sz="2000" dirty="0" smtClean="0"/>
              <a:t>24 archers provenant de 4 clubs étaient présents. </a:t>
            </a:r>
            <a:endParaRPr lang="fr-FR" dirty="0" smtClean="0"/>
          </a:p>
          <a:p>
            <a:pPr eaLnBrk="1" hangingPunct="1"/>
            <a:endParaRPr lang="fr-FR" dirty="0" smtClean="0"/>
          </a:p>
        </p:txBody>
      </p:sp>
      <p:pic>
        <p:nvPicPr>
          <p:cNvPr id="4" name="Image 3" descr="IMG_7361.jpg"/>
          <p:cNvPicPr>
            <a:picLocks noChangeAspect="1"/>
          </p:cNvPicPr>
          <p:nvPr/>
        </p:nvPicPr>
        <p:blipFill>
          <a:blip r:embed="rId2" cstate="print"/>
          <a:stretch>
            <a:fillRect/>
          </a:stretch>
        </p:blipFill>
        <p:spPr>
          <a:xfrm>
            <a:off x="1979712" y="1988840"/>
            <a:ext cx="4320480" cy="32403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764704"/>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ARC 13</a:t>
            </a:r>
          </a:p>
        </p:txBody>
      </p:sp>
      <p:sp>
        <p:nvSpPr>
          <p:cNvPr id="9" name="Espace réservé du contenu 6"/>
          <p:cNvSpPr>
            <a:spLocks noGrp="1"/>
          </p:cNvSpPr>
          <p:nvPr>
            <p:ph idx="1"/>
          </p:nvPr>
        </p:nvSpPr>
        <p:spPr>
          <a:xfrm>
            <a:off x="323850" y="1556792"/>
            <a:ext cx="8820150" cy="5301208"/>
          </a:xfrm>
        </p:spPr>
        <p:txBody>
          <a:bodyPr/>
          <a:lstStyle/>
          <a:p>
            <a:pPr>
              <a:buNone/>
            </a:pPr>
            <a:r>
              <a:rPr lang="fr-FR" sz="2000" dirty="0" smtClean="0"/>
              <a:t>Manifestation constituée de 5 étapes, elle est destinée aux archers débutants pour découvrir 5 disciplines du tir à l’arc.</a:t>
            </a:r>
          </a:p>
          <a:p>
            <a:r>
              <a:rPr lang="fr-FR" sz="2000" dirty="0" smtClean="0"/>
              <a:t> Nature : VENTABREN (53),</a:t>
            </a:r>
          </a:p>
          <a:p>
            <a:r>
              <a:rPr lang="fr-FR" sz="2000" dirty="0" smtClean="0"/>
              <a:t> </a:t>
            </a:r>
            <a:r>
              <a:rPr lang="fr-FR" sz="2000" dirty="0" err="1" smtClean="0"/>
              <a:t>Run</a:t>
            </a:r>
            <a:r>
              <a:rPr lang="fr-FR" sz="2000" dirty="0" smtClean="0"/>
              <a:t> </a:t>
            </a:r>
            <a:r>
              <a:rPr lang="fr-FR" sz="2000" dirty="0" err="1" smtClean="0"/>
              <a:t>Archery</a:t>
            </a:r>
            <a:r>
              <a:rPr lang="fr-FR" sz="2000" dirty="0" smtClean="0"/>
              <a:t> : PELISSANNE (40) </a:t>
            </a:r>
          </a:p>
          <a:p>
            <a:r>
              <a:rPr lang="fr-FR" sz="2000" dirty="0" smtClean="0"/>
              <a:t>3D : GEMENOS ( 46 )</a:t>
            </a:r>
          </a:p>
          <a:p>
            <a:r>
              <a:rPr lang="fr-FR" sz="2000" dirty="0" smtClean="0"/>
              <a:t>Campagne : AIX ( 37 )</a:t>
            </a:r>
          </a:p>
          <a:p>
            <a:r>
              <a:rPr lang="fr-FR" sz="2000" dirty="0" smtClean="0"/>
              <a:t>TAE : ARLES (  18 )</a:t>
            </a:r>
          </a:p>
          <a:p>
            <a:endParaRPr lang="fr-FR" sz="2000" dirty="0" smtClean="0"/>
          </a:p>
          <a:p>
            <a:endParaRPr lang="fr-FR" sz="1800" dirty="0" smtClean="0"/>
          </a:p>
          <a:p>
            <a:r>
              <a:rPr lang="fr-FR" sz="1800" dirty="0" smtClean="0"/>
              <a:t>Cette édition a été suivie par 100 archers provenant de 8 clubs du département</a:t>
            </a:r>
          </a:p>
          <a:p>
            <a:r>
              <a:rPr lang="fr-FR" sz="1800" dirty="0" smtClean="0"/>
              <a:t> 26 archers ont participé à 3 étapes nécessaires pour l’attribution de la récompense finale dans 14 catégories jeunes et 6 catégories adultes.</a:t>
            </a:r>
          </a:p>
          <a:p>
            <a:r>
              <a:rPr lang="fr-FR" sz="1800" dirty="0" smtClean="0"/>
              <a:t>Evolution 2022/2023: Stabilisation pour tous les critères sauf une baisse sensible du nombre de clubs participants. </a:t>
            </a:r>
          </a:p>
        </p:txBody>
      </p:sp>
      <p:pic>
        <p:nvPicPr>
          <p:cNvPr id="7" name="Image 6" descr="Arc 13 2023-11-15 103335.png"/>
          <p:cNvPicPr>
            <a:picLocks noChangeAspect="1"/>
          </p:cNvPicPr>
          <p:nvPr/>
        </p:nvPicPr>
        <p:blipFill>
          <a:blip r:embed="rId2" cstate="print"/>
          <a:stretch>
            <a:fillRect/>
          </a:stretch>
        </p:blipFill>
        <p:spPr>
          <a:xfrm>
            <a:off x="4384787" y="1916832"/>
            <a:ext cx="4723717" cy="25202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2925564"/>
            <a:ext cx="9144000" cy="1079500"/>
          </a:xfrm>
          <a:prstGeom prst="rect">
            <a:avLst/>
          </a:prstGeom>
        </p:spPr>
        <p:txBody>
          <a:bodyPr>
            <a:normAutofit fontScale="25000" lnSpcReduction="20000"/>
          </a:bodyPr>
          <a:lstStyle/>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smtClean="0">
                <a:latin typeface="+mn-lt"/>
                <a:cs typeface="+mn-cs"/>
              </a:rPr>
              <a:t>Remerciements</a:t>
            </a:r>
            <a:endParaRPr lang="fr-FR" sz="14400" dirty="0">
              <a:solidFill>
                <a:schemeClr val="tx2">
                  <a:lumMod val="75000"/>
                </a:schemeClr>
              </a:solidFill>
              <a:latin typeface="+mn-lt"/>
              <a:cs typeface="+mn-cs"/>
            </a:endParaRPr>
          </a:p>
        </p:txBody>
      </p:sp>
      <p:sp>
        <p:nvSpPr>
          <p:cNvPr id="7" name="Espace réservé du contenu 6"/>
          <p:cNvSpPr>
            <a:spLocks noGrp="1"/>
          </p:cNvSpPr>
          <p:nvPr>
            <p:ph idx="1"/>
          </p:nvPr>
        </p:nvSpPr>
        <p:spPr>
          <a:xfrm>
            <a:off x="288032" y="3539430"/>
            <a:ext cx="8532440" cy="2985914"/>
          </a:xfrm>
        </p:spPr>
        <p:txBody>
          <a:bodyPr/>
          <a:lstStyle/>
          <a:p>
            <a:endParaRPr lang="fr-FR" sz="2800" dirty="0" smtClean="0"/>
          </a:p>
          <a:p>
            <a:pPr algn="just"/>
            <a:r>
              <a:rPr lang="fr-FR" sz="2800" dirty="0" smtClean="0"/>
              <a:t>Nous remercions tous les clubs qui organisent les compétitions Spécial Jeunes et ARC 13 et permettent  ainsi aux jeunes archers de faire leur apprentissage et d’arriver performant sur les compétitions qualificatives.</a:t>
            </a:r>
            <a:endParaRPr lang="fr-FR" sz="2800" dirty="0"/>
          </a:p>
        </p:txBody>
      </p:sp>
      <p:pic>
        <p:nvPicPr>
          <p:cNvPr id="4" name="Image 3" descr="header.jpg"/>
          <p:cNvPicPr>
            <a:picLocks noChangeAspect="1"/>
          </p:cNvPicPr>
          <p:nvPr/>
        </p:nvPicPr>
        <p:blipFill>
          <a:blip r:embed="rId2" cstate="print"/>
          <a:stretch>
            <a:fillRect/>
          </a:stretch>
        </p:blipFill>
        <p:spPr>
          <a:xfrm>
            <a:off x="0" y="1124744"/>
            <a:ext cx="9144000" cy="204395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130425"/>
            <a:ext cx="7775575" cy="1631216"/>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Commission</a:t>
            </a:r>
          </a:p>
          <a:p>
            <a:pPr algn="ctr" fontAlgn="auto">
              <a:spcBef>
                <a:spcPts val="0"/>
              </a:spcBef>
              <a:spcAft>
                <a:spcPts val="0"/>
              </a:spcAft>
              <a:defRPr/>
            </a:pPr>
            <a:r>
              <a:rPr lang="fr-FR" sz="5000" b="1" dirty="0" smtClean="0">
                <a:solidFill>
                  <a:srgbClr val="003399"/>
                </a:solidFill>
                <a:latin typeface="+mn-lt"/>
                <a:cs typeface="+mn-cs"/>
              </a:rPr>
              <a:t>Cible Anglaise</a:t>
            </a:r>
            <a:endParaRPr lang="fr-FR" sz="5000"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a:t>
            </a:r>
            <a:r>
              <a:rPr lang="fr-FR" sz="3600" spc="-1" dirty="0" smtClean="0">
                <a:solidFill>
                  <a:srgbClr val="000000"/>
                </a:solidFill>
              </a:rPr>
              <a:t>2022 – 2023</a:t>
            </a:r>
          </a:p>
        </p:txBody>
      </p:sp>
      <p:sp>
        <p:nvSpPr>
          <p:cNvPr id="199" name="CustomShape 2"/>
          <p:cNvSpPr/>
          <p:nvPr/>
        </p:nvSpPr>
        <p:spPr>
          <a:xfrm>
            <a:off x="323528" y="1844824"/>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gn="ctr"/>
            <a:r>
              <a:rPr lang="fr-FR" sz="2800" dirty="0" smtClean="0">
                <a:hlinkClick r:id="rId2"/>
              </a:rPr>
              <a:t>CHAMPIONNAT DE FRANCE SALLE  </a:t>
            </a:r>
          </a:p>
          <a:p>
            <a:pPr algn="ctr"/>
            <a:r>
              <a:rPr lang="fr-FR" sz="2000" dirty="0" smtClean="0"/>
              <a:t>24 archers ont été sélectionnés pour 4 médailles</a:t>
            </a:r>
          </a:p>
          <a:p>
            <a:endParaRPr lang="fr-FR" sz="2000" dirty="0" smtClean="0"/>
          </a:p>
          <a:p>
            <a:r>
              <a:rPr lang="fr-FR" sz="2000" i="1" dirty="0" smtClean="0"/>
              <a:t>CHAMPIONNAT DE FRANCE JEUNES, SALLE 18m MOUILLERON 24-26/02/2023</a:t>
            </a:r>
            <a:endParaRPr lang="fr-FR" sz="2000" dirty="0" smtClean="0"/>
          </a:p>
          <a:p>
            <a:r>
              <a:rPr lang="fr-FR" sz="2000" b="1" dirty="0" smtClean="0"/>
              <a:t>8 sélectionnés, 1 médaillé</a:t>
            </a:r>
            <a:endParaRPr lang="fr-FR" sz="2000" dirty="0" smtClean="0"/>
          </a:p>
          <a:p>
            <a:r>
              <a:rPr lang="fr-FR" sz="2000" dirty="0" smtClean="0"/>
              <a:t>ARC NU HOMME U18 : BARDO-CAUSSE Bastien, Pelissanne : Médaille de bronze</a:t>
            </a:r>
          </a:p>
          <a:p>
            <a:r>
              <a:rPr lang="fr-FR" sz="2000" i="1" dirty="0" smtClean="0"/>
              <a:t>CHAMPIONNAT DE FRANCE SALLE 18m ADULTE, GRENOBLE 10-12/03/2023</a:t>
            </a:r>
            <a:endParaRPr lang="fr-FR" sz="2000" dirty="0" smtClean="0"/>
          </a:p>
          <a:p>
            <a:r>
              <a:rPr lang="fr-FR" sz="2000" b="1" dirty="0" smtClean="0"/>
              <a:t>12 sélectionnés, 2 médaillés</a:t>
            </a:r>
            <a:endParaRPr lang="fr-FR" sz="2000" dirty="0" smtClean="0"/>
          </a:p>
          <a:p>
            <a:r>
              <a:rPr lang="fr-FR" sz="2000" dirty="0" smtClean="0"/>
              <a:t>POULIES FEMME S3 :  PAUNER </a:t>
            </a:r>
            <a:r>
              <a:rPr lang="fr-FR" sz="2000" dirty="0" err="1" smtClean="0"/>
              <a:t>Regine</a:t>
            </a:r>
            <a:r>
              <a:rPr lang="fr-FR" sz="2000" dirty="0" smtClean="0"/>
              <a:t>, Miramas : Médaille d'Or</a:t>
            </a:r>
          </a:p>
          <a:p>
            <a:r>
              <a:rPr lang="fr-FR" sz="2000" dirty="0" smtClean="0"/>
              <a:t>POULIES HOMME S2 : DESVERNOIS Eric, Salon de Provence : Médaille d'Argent</a:t>
            </a:r>
          </a:p>
          <a:p>
            <a:r>
              <a:rPr lang="fr-FR" sz="2000" dirty="0" smtClean="0"/>
              <a:t> </a:t>
            </a:r>
          </a:p>
          <a:p>
            <a:r>
              <a:rPr lang="fr-FR" sz="2000" i="1" dirty="0" smtClean="0"/>
              <a:t>CHAMPIONNAT DE FRANCE SALLE 18m ADULTE ELITE , GRENOBLE 10-11/03/2023</a:t>
            </a:r>
            <a:endParaRPr lang="fr-FR" sz="2000" dirty="0" smtClean="0"/>
          </a:p>
          <a:p>
            <a:r>
              <a:rPr lang="fr-FR" sz="2000" b="1" dirty="0" smtClean="0"/>
              <a:t>4 sélectionnés, 1 médaillé</a:t>
            </a:r>
            <a:endParaRPr lang="fr-FR" sz="2000" dirty="0" smtClean="0"/>
          </a:p>
          <a:p>
            <a:r>
              <a:rPr lang="fr-FR" sz="2000" dirty="0" smtClean="0"/>
              <a:t>POULIES HOMME S1  :  GIRARD Nicolas, Saint Martin de Crau : Médaille d'Or</a:t>
            </a:r>
          </a:p>
          <a:p>
            <a:endParaRPr lang="fr-FR" sz="2000" dirty="0" smtClean="0"/>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01" name="CustomShape 4"/>
          <p:cNvSpPr/>
          <p:nvPr/>
        </p:nvSpPr>
        <p:spPr>
          <a:xfrm>
            <a:off x="522482" y="4702831"/>
            <a:ext cx="7771918" cy="1010455"/>
          </a:xfrm>
          <a:prstGeom prst="rect">
            <a:avLst/>
          </a:prstGeom>
          <a:noFill/>
          <a:ln>
            <a:noFill/>
          </a:ln>
        </p:spPr>
        <p:style>
          <a:lnRef idx="0">
            <a:scrgbClr r="0" g="0" b="0"/>
          </a:lnRef>
          <a:fillRef idx="0">
            <a:scrgbClr r="0" g="0" b="0"/>
          </a:fillRef>
          <a:effectRef idx="0">
            <a:scrgbClr r="0" g="0" b="0"/>
          </a:effectRef>
          <a:fontRef idx="minor"/>
        </p:style>
      </p:sp>
      <p:pic>
        <p:nvPicPr>
          <p:cNvPr id="6" name="Image 5" descr="Affiche-championnat-de-tir-a-larc.png"/>
          <p:cNvPicPr>
            <a:picLocks noChangeAspect="1"/>
          </p:cNvPicPr>
          <p:nvPr/>
        </p:nvPicPr>
        <p:blipFill>
          <a:blip r:embed="rId3" cstate="print"/>
          <a:stretch>
            <a:fillRect/>
          </a:stretch>
        </p:blipFill>
        <p:spPr>
          <a:xfrm>
            <a:off x="7308304" y="908720"/>
            <a:ext cx="1467573" cy="2060848"/>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1292</Words>
  <Application>Microsoft Office PowerPoint</Application>
  <PresentationFormat>Affichage à l'écran (4:3)</PresentationFormat>
  <Paragraphs>361</Paragraphs>
  <Slides>47</Slides>
  <Notes>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communication</dc:title>
  <dc:creator>Microsoft</dc:creator>
  <cp:lastModifiedBy>Jean-Claude Pellen</cp:lastModifiedBy>
  <cp:revision>135</cp:revision>
  <dcterms:created xsi:type="dcterms:W3CDTF">2017-11-28T10:55:39Z</dcterms:created>
  <dcterms:modified xsi:type="dcterms:W3CDTF">2023-11-16T16:41:02Z</dcterms:modified>
</cp:coreProperties>
</file>