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6"/>
  </p:handoutMasterIdLst>
  <p:sldIdLst>
    <p:sldId id="347" r:id="rId2"/>
    <p:sldId id="317" r:id="rId3"/>
    <p:sldId id="292" r:id="rId4"/>
    <p:sldId id="353" r:id="rId5"/>
    <p:sldId id="354" r:id="rId6"/>
    <p:sldId id="355" r:id="rId7"/>
    <p:sldId id="293" r:id="rId8"/>
    <p:sldId id="356" r:id="rId9"/>
    <p:sldId id="357" r:id="rId10"/>
    <p:sldId id="358" r:id="rId11"/>
    <p:sldId id="359" r:id="rId12"/>
    <p:sldId id="385" r:id="rId13"/>
    <p:sldId id="386" r:id="rId14"/>
    <p:sldId id="387" r:id="rId15"/>
    <p:sldId id="290" r:id="rId16"/>
    <p:sldId id="300" r:id="rId17"/>
    <p:sldId id="364" r:id="rId18"/>
    <p:sldId id="365" r:id="rId19"/>
    <p:sldId id="366" r:id="rId20"/>
    <p:sldId id="367" r:id="rId21"/>
    <p:sldId id="368" r:id="rId22"/>
    <p:sldId id="384" r:id="rId23"/>
    <p:sldId id="263" r:id="rId24"/>
    <p:sldId id="360" r:id="rId25"/>
    <p:sldId id="361" r:id="rId26"/>
    <p:sldId id="362" r:id="rId27"/>
    <p:sldId id="363" r:id="rId28"/>
    <p:sldId id="307" r:id="rId29"/>
    <p:sldId id="308" r:id="rId30"/>
    <p:sldId id="256" r:id="rId31"/>
    <p:sldId id="260" r:id="rId32"/>
    <p:sldId id="257" r:id="rId33"/>
    <p:sldId id="259" r:id="rId34"/>
    <p:sldId id="352" r:id="rId35"/>
    <p:sldId id="309" r:id="rId36"/>
    <p:sldId id="324" r:id="rId37"/>
    <p:sldId id="351" r:id="rId38"/>
    <p:sldId id="320" r:id="rId39"/>
    <p:sldId id="389" r:id="rId40"/>
    <p:sldId id="390" r:id="rId41"/>
    <p:sldId id="339" r:id="rId42"/>
    <p:sldId id="348" r:id="rId43"/>
    <p:sldId id="349" r:id="rId44"/>
    <p:sldId id="378" r:id="rId45"/>
    <p:sldId id="379" r:id="rId46"/>
    <p:sldId id="380" r:id="rId47"/>
    <p:sldId id="381" r:id="rId48"/>
    <p:sldId id="382" r:id="rId49"/>
    <p:sldId id="376" r:id="rId50"/>
    <p:sldId id="377" r:id="rId51"/>
    <p:sldId id="388" r:id="rId52"/>
    <p:sldId id="383" r:id="rId53"/>
    <p:sldId id="391" r:id="rId54"/>
    <p:sldId id="350" r:id="rId55"/>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1AB22CA-D86E-4A1C-BFAF-ABDD324DD849}" type="datetimeFigureOut">
              <a:rPr lang="fr-FR"/>
              <a:pPr>
                <a:defRPr/>
              </a:pPr>
              <a:t>29/11/2019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3F1FBCA-D597-4CC2-A024-CF455BD04CF2}" type="slidenum">
              <a:rPr lang="fr-FR"/>
              <a:pPr>
                <a:defRPr/>
              </a:pPr>
              <a:t>‹N°›</a:t>
            </a:fld>
            <a:endParaRPr lang="fr-FR"/>
          </a:p>
        </p:txBody>
      </p:sp>
    </p:spTree>
    <p:extLst>
      <p:ext uri="{BB962C8B-B14F-4D97-AF65-F5344CB8AC3E}">
        <p14:creationId xmlns:p14="http://schemas.microsoft.com/office/powerpoint/2010/main" xmlns="" val="2276846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10" descr="FFTA logo"/>
          <p:cNvPicPr>
            <a:picLocks noChangeAspect="1" noChangeArrowheads="1"/>
          </p:cNvPicPr>
          <p:nvPr userDrawn="1"/>
        </p:nvPicPr>
        <p:blipFill>
          <a:blip r:embed="rId2" cstate="print"/>
          <a:srcRect/>
          <a:stretch>
            <a:fillRect/>
          </a:stretch>
        </p:blipFill>
        <p:spPr bwMode="auto">
          <a:xfrm>
            <a:off x="0" y="0"/>
            <a:ext cx="1331913" cy="908050"/>
          </a:xfrm>
          <a:prstGeom prst="rect">
            <a:avLst/>
          </a:prstGeom>
          <a:noFill/>
          <a:ln w="9525">
            <a:noFill/>
            <a:miter lim="800000"/>
            <a:headEnd/>
            <a:tailEnd/>
          </a:ln>
        </p:spPr>
      </p:pic>
      <p:pic>
        <p:nvPicPr>
          <p:cNvPr id="5" name="Image 11" descr="E:\Arc-CD13\Doc officiel\logo_cd13_a.jpg"/>
          <p:cNvPicPr>
            <a:picLocks noChangeAspect="1" noChangeArrowheads="1"/>
          </p:cNvPicPr>
          <p:nvPr userDrawn="1"/>
        </p:nvPicPr>
        <p:blipFill>
          <a:blip r:embed="rId3" cstate="print"/>
          <a:srcRect/>
          <a:stretch>
            <a:fillRect/>
          </a:stretch>
        </p:blipFill>
        <p:spPr bwMode="auto">
          <a:xfrm>
            <a:off x="3419475" y="0"/>
            <a:ext cx="1854200" cy="1238250"/>
          </a:xfrm>
          <a:prstGeom prst="rect">
            <a:avLst/>
          </a:prstGeom>
          <a:noFill/>
          <a:ln w="9525">
            <a:noFill/>
            <a:miter lim="800000"/>
            <a:headEnd/>
            <a:tailEnd/>
          </a:ln>
        </p:spPr>
      </p:pic>
      <p:sp>
        <p:nvSpPr>
          <p:cNvPr id="2" name="Titre 1"/>
          <p:cNvSpPr>
            <a:spLocks noGrp="1"/>
          </p:cNvSpPr>
          <p:nvPr>
            <p:ph type="ctrTitle"/>
          </p:nvPr>
        </p:nvSpPr>
        <p:spPr>
          <a:xfrm>
            <a:off x="1475656" y="1700808"/>
            <a:ext cx="5976664" cy="86409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6" name="Espace réservé de la date 3"/>
          <p:cNvSpPr>
            <a:spLocks noGrp="1"/>
          </p:cNvSpPr>
          <p:nvPr>
            <p:ph type="dt" sz="half" idx="10"/>
          </p:nvPr>
        </p:nvSpPr>
        <p:spPr/>
        <p:txBody>
          <a:bodyPr/>
          <a:lstStyle>
            <a:lvl1pPr>
              <a:defRPr/>
            </a:lvl1pPr>
          </a:lstStyle>
          <a:p>
            <a:pPr>
              <a:defRPr/>
            </a:pPr>
            <a:fld id="{BFD09543-AEDD-4720-BD35-4CB2D98CADED}" type="datetimeFigureOut">
              <a:rPr lang="fr-FR"/>
              <a:pPr>
                <a:defRPr/>
              </a:pPr>
              <a:t>29/11/2019</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5DA241B6-A72C-4538-B7D5-9CBA3B5AB84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270B6E8-0A3A-4F93-978C-DC9D2E96C29F}" type="datetimeFigureOut">
              <a:rPr lang="fr-FR"/>
              <a:pPr>
                <a:defRPr/>
              </a:pPr>
              <a:t>29/11/2019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3264958-5A22-48A6-A15B-2694D8650A5E}"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C375105-51EF-427A-89CA-CC230F0F2FF9}" type="datetimeFigureOut">
              <a:rPr lang="fr-FR"/>
              <a:pPr>
                <a:defRPr/>
              </a:pPr>
              <a:t>29/11/2019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4F53D6-11B6-4B45-AA2D-94DEA09ED52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82C6636-2EF2-4647-867F-8321A336D067}" type="datetimeFigureOut">
              <a:rPr lang="fr-FR"/>
              <a:pPr>
                <a:defRPr/>
              </a:pPr>
              <a:t>29/11/2019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1017A76-5B62-4B33-8144-F9340CA9EAB9}"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438A6E4-0D15-42D2-BD29-54AA7FC8EF5A}" type="datetimeFigureOut">
              <a:rPr lang="fr-FR"/>
              <a:pPr>
                <a:defRPr/>
              </a:pPr>
              <a:t>29/11/2019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97F33B-09C0-4CD2-98BF-1F15ADEC3FF6}"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1974B6A5-50E6-45B0-A7B8-11F5C50B1289}" type="datetimeFigureOut">
              <a:rPr lang="fr-FR"/>
              <a:pPr>
                <a:defRPr/>
              </a:pPr>
              <a:t>29/11/2019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E69F56F-D8D1-4063-B2CD-03F63919F3D7}"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3874A29-87CE-4147-832E-24F40EADA191}" type="datetimeFigureOut">
              <a:rPr lang="fr-FR"/>
              <a:pPr>
                <a:defRPr/>
              </a:pPr>
              <a:t>29/11/2019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9125A1B-FE0F-4DC9-985C-8F70AB78DD7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1983FFD-B4CF-46C3-9C86-E3AB6BFE439E}" type="datetimeFigureOut">
              <a:rPr lang="fr-FR"/>
              <a:pPr>
                <a:defRPr/>
              </a:pPr>
              <a:t>29/11/2019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AF2AF60-BE3E-4165-A0CA-2BFD576DCCB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F2AEDA6-DC6D-4702-9660-ED6F2D349F06}" type="datetimeFigureOut">
              <a:rPr lang="fr-FR"/>
              <a:pPr>
                <a:defRPr/>
              </a:pPr>
              <a:t>29/11/2019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CD044BC-89DF-4D0E-9B58-2C386E40E42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C219AE9-6972-4A15-9B28-2251B270E0A0}" type="datetimeFigureOut">
              <a:rPr lang="fr-FR"/>
              <a:pPr>
                <a:defRPr/>
              </a:pPr>
              <a:t>29/11/2019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FFA9FB6-FC71-4DFC-BD7F-CCEF5C6C242D}"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39836D4-3EC1-4142-89D4-3C8A8D0CE019}" type="datetimeFigureOut">
              <a:rPr lang="fr-FR"/>
              <a:pPr>
                <a:defRPr/>
              </a:pPr>
              <a:t>29/11/2019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A95E0383-31A2-4BFE-9C21-1B2D7739BED8}"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684213" y="1268413"/>
            <a:ext cx="7354887" cy="5095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916113"/>
            <a:ext cx="8002588" cy="4210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336AABF-8235-43D2-9F21-216BA462C99E}" type="datetimeFigureOut">
              <a:rPr lang="fr-FR"/>
              <a:pPr>
                <a:defRPr/>
              </a:pPr>
              <a:t>29/11/2019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51279A3-98D7-4F09-BF62-177D5279662A}" type="slidenum">
              <a:rPr lang="fr-FR"/>
              <a:pPr>
                <a:defRPr/>
              </a:pPr>
              <a:t>‹N°›</a:t>
            </a:fld>
            <a:endParaRPr lang="fr-FR"/>
          </a:p>
        </p:txBody>
      </p:sp>
      <p:pic>
        <p:nvPicPr>
          <p:cNvPr id="1031" name="Image 6" descr="FFTA logo"/>
          <p:cNvPicPr>
            <a:picLocks noChangeAspect="1" noChangeArrowheads="1"/>
          </p:cNvPicPr>
          <p:nvPr/>
        </p:nvPicPr>
        <p:blipFill>
          <a:blip r:embed="rId13" cstate="print"/>
          <a:srcRect/>
          <a:stretch>
            <a:fillRect/>
          </a:stretch>
        </p:blipFill>
        <p:spPr bwMode="auto">
          <a:xfrm>
            <a:off x="0" y="0"/>
            <a:ext cx="1331913" cy="908050"/>
          </a:xfrm>
          <a:prstGeom prst="rect">
            <a:avLst/>
          </a:prstGeom>
          <a:noFill/>
          <a:ln w="9525">
            <a:noFill/>
            <a:miter lim="800000"/>
            <a:headEnd/>
            <a:tailEnd/>
          </a:ln>
        </p:spPr>
      </p:pic>
      <p:pic>
        <p:nvPicPr>
          <p:cNvPr id="1032" name="Image 7" descr="E:\Arc-CD13\Doc officiel\logo_cd13_a.jpg"/>
          <p:cNvPicPr>
            <a:picLocks noChangeAspect="1" noChangeArrowheads="1"/>
          </p:cNvPicPr>
          <p:nvPr/>
        </p:nvPicPr>
        <p:blipFill>
          <a:blip r:embed="rId14" cstate="print"/>
          <a:srcRect/>
          <a:stretch>
            <a:fillRect/>
          </a:stretch>
        </p:blipFill>
        <p:spPr bwMode="auto">
          <a:xfrm>
            <a:off x="3563938" y="0"/>
            <a:ext cx="1800225" cy="1125538"/>
          </a:xfrm>
          <a:prstGeom prst="rect">
            <a:avLst/>
          </a:prstGeom>
          <a:noFill/>
          <a:ln w="9525">
            <a:noFill/>
            <a:miter lim="800000"/>
            <a:headEnd/>
            <a:tailEnd/>
          </a:ln>
        </p:spPr>
      </p:pic>
      <p:pic>
        <p:nvPicPr>
          <p:cNvPr id="1033" name="Image 9" descr="Logo CR PACA.png"/>
          <p:cNvPicPr>
            <a:picLocks noChangeAspect="1"/>
          </p:cNvPicPr>
          <p:nvPr/>
        </p:nvPicPr>
        <p:blipFill>
          <a:blip r:embed="rId15" cstate="print"/>
          <a:srcRect/>
          <a:stretch>
            <a:fillRect/>
          </a:stretch>
        </p:blipFill>
        <p:spPr bwMode="auto">
          <a:xfrm>
            <a:off x="6940550" y="0"/>
            <a:ext cx="2203450" cy="981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arc-cd13.fr/2019/07/27/championnat-de-france-tae/"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bilan%202019.pdf"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compte%20de%20r&#233;sultat%202018-2019.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bilan%202019.pdf"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budget%20pr&#233;visionnel%202020.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755650" y="2735263"/>
            <a:ext cx="7775575" cy="1630362"/>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Rapport </a:t>
            </a:r>
            <a:r>
              <a:rPr lang="fr-FR" sz="5000" b="1" dirty="0" smtClean="0">
                <a:solidFill>
                  <a:srgbClr val="003399"/>
                </a:solidFill>
                <a:latin typeface="+mn-lt"/>
                <a:cs typeface="+mn-cs"/>
              </a:rPr>
              <a:t>Moral</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2018-2019</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908720"/>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ARC 13</a:t>
            </a:r>
          </a:p>
        </p:txBody>
      </p:sp>
      <p:graphicFrame>
        <p:nvGraphicFramePr>
          <p:cNvPr id="8" name="Tableau 7"/>
          <p:cNvGraphicFramePr>
            <a:graphicFrameLocks noGrp="1"/>
          </p:cNvGraphicFramePr>
          <p:nvPr/>
        </p:nvGraphicFramePr>
        <p:xfrm>
          <a:off x="1835696" y="1700814"/>
          <a:ext cx="5616624" cy="5085180"/>
        </p:xfrm>
        <a:graphic>
          <a:graphicData uri="http://schemas.openxmlformats.org/drawingml/2006/table">
            <a:tbl>
              <a:tblPr/>
              <a:tblGrid>
                <a:gridCol w="2495448">
                  <a:extLst>
                    <a:ext uri="{9D8B030D-6E8A-4147-A177-3AD203B41FA5}">
                      <a16:colId xmlns:a16="http://schemas.microsoft.com/office/drawing/2014/main" xmlns="" val="20000"/>
                    </a:ext>
                  </a:extLst>
                </a:gridCol>
                <a:gridCol w="441534">
                  <a:extLst>
                    <a:ext uri="{9D8B030D-6E8A-4147-A177-3AD203B41FA5}">
                      <a16:colId xmlns:a16="http://schemas.microsoft.com/office/drawing/2014/main" xmlns="" val="20001"/>
                    </a:ext>
                  </a:extLst>
                </a:gridCol>
                <a:gridCol w="473900">
                  <a:extLst>
                    <a:ext uri="{9D8B030D-6E8A-4147-A177-3AD203B41FA5}">
                      <a16:colId xmlns:a16="http://schemas.microsoft.com/office/drawing/2014/main" xmlns="" val="20002"/>
                    </a:ext>
                  </a:extLst>
                </a:gridCol>
                <a:gridCol w="473900">
                  <a:extLst>
                    <a:ext uri="{9D8B030D-6E8A-4147-A177-3AD203B41FA5}">
                      <a16:colId xmlns:a16="http://schemas.microsoft.com/office/drawing/2014/main" xmlns="" val="20003"/>
                    </a:ext>
                  </a:extLst>
                </a:gridCol>
                <a:gridCol w="473232">
                  <a:extLst>
                    <a:ext uri="{9D8B030D-6E8A-4147-A177-3AD203B41FA5}">
                      <a16:colId xmlns:a16="http://schemas.microsoft.com/office/drawing/2014/main" xmlns="" val="20004"/>
                    </a:ext>
                  </a:extLst>
                </a:gridCol>
                <a:gridCol w="473900">
                  <a:extLst>
                    <a:ext uri="{9D8B030D-6E8A-4147-A177-3AD203B41FA5}">
                      <a16:colId xmlns:a16="http://schemas.microsoft.com/office/drawing/2014/main" xmlns="" val="20005"/>
                    </a:ext>
                  </a:extLst>
                </a:gridCol>
                <a:gridCol w="392355">
                  <a:extLst>
                    <a:ext uri="{9D8B030D-6E8A-4147-A177-3AD203B41FA5}">
                      <a16:colId xmlns:a16="http://schemas.microsoft.com/office/drawing/2014/main" xmlns="" val="20006"/>
                    </a:ext>
                  </a:extLst>
                </a:gridCol>
                <a:gridCol w="392355">
                  <a:extLst>
                    <a:ext uri="{9D8B030D-6E8A-4147-A177-3AD203B41FA5}">
                      <a16:colId xmlns:a16="http://schemas.microsoft.com/office/drawing/2014/main" xmlns="" val="20007"/>
                    </a:ext>
                  </a:extLst>
                </a:gridCol>
              </a:tblGrid>
              <a:tr h="349926">
                <a:tc>
                  <a:txBody>
                    <a:bodyPr/>
                    <a:lstStyle/>
                    <a:p>
                      <a:endParaRPr lang="fr-FR" sz="800" dirty="0">
                        <a:latin typeface="Calibri"/>
                        <a:ea typeface="Times New Roman"/>
                        <a:cs typeface="Times New Roman"/>
                      </a:endParaRPr>
                    </a:p>
                  </a:txBody>
                  <a:tcPr marL="31053" marR="31053"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2018</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2019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8698">
                <a:tc>
                  <a:txBody>
                    <a:bodyPr/>
                    <a:lstStyle/>
                    <a:p>
                      <a:endParaRPr lang="fr-FR" sz="800">
                        <a:latin typeface="Calibri"/>
                        <a:ea typeface="Times New Roman"/>
                        <a:cs typeface="Times New Roman"/>
                      </a:endParaRPr>
                    </a:p>
                  </a:txBody>
                  <a:tcPr marL="31053" marR="31053"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 </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AIX EN PROVENCE</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68</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ARLES</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CARNOUX</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CHATEAURENARD</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70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FOS SUR MER</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latin typeface="Calibri"/>
                          <a:ea typeface="Times New Roman"/>
                          <a:cs typeface="Times New Roman"/>
                        </a:rPr>
                        <a:t>9</a:t>
                      </a:r>
                      <a:endParaRPr lang="fr-FR" sz="800" dirty="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GEMENOS</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ISTRES</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LES PENNES MIRABEAU</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76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54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MALLEMORT</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6268">
                <a:tc>
                  <a:txBody>
                    <a:bodyPr/>
                    <a:lstStyle/>
                    <a:p>
                      <a:pPr>
                        <a:lnSpc>
                          <a:spcPct val="115000"/>
                        </a:lnSpc>
                        <a:spcAft>
                          <a:spcPts val="0"/>
                        </a:spcAft>
                      </a:pPr>
                      <a:r>
                        <a:rPr lang="fr-FR" sz="800" dirty="0">
                          <a:solidFill>
                            <a:srgbClr val="000000"/>
                          </a:solidFill>
                          <a:latin typeface="Calibri"/>
                          <a:ea typeface="Times New Roman"/>
                          <a:cs typeface="Times New Roman"/>
                        </a:rPr>
                        <a:t>MARIGNANE</a:t>
                      </a:r>
                      <a:endParaRPr lang="fr-FR" sz="800" dirty="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6268">
                <a:tc>
                  <a:txBody>
                    <a:bodyPr/>
                    <a:lstStyle/>
                    <a:p>
                      <a:pPr>
                        <a:lnSpc>
                          <a:spcPct val="115000"/>
                        </a:lnSpc>
                        <a:spcAft>
                          <a:spcPts val="0"/>
                        </a:spcAft>
                      </a:pPr>
                      <a:r>
                        <a:rPr lang="fr-FR" sz="800" dirty="0">
                          <a:solidFill>
                            <a:srgbClr val="000000"/>
                          </a:solidFill>
                          <a:latin typeface="Calibri"/>
                          <a:ea typeface="Times New Roman"/>
                          <a:cs typeface="Times New Roman"/>
                        </a:rPr>
                        <a:t>MIMET</a:t>
                      </a:r>
                      <a:endParaRPr lang="fr-FR" sz="800" dirty="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6268">
                <a:tc>
                  <a:txBody>
                    <a:bodyPr/>
                    <a:lstStyle/>
                    <a:p>
                      <a:pPr>
                        <a:lnSpc>
                          <a:spcPct val="115000"/>
                        </a:lnSpc>
                        <a:spcAft>
                          <a:spcPts val="0"/>
                        </a:spcAft>
                      </a:pPr>
                      <a:r>
                        <a:rPr lang="fr-FR" sz="800" dirty="0">
                          <a:solidFill>
                            <a:srgbClr val="000000"/>
                          </a:solidFill>
                          <a:latin typeface="Calibri"/>
                          <a:ea typeface="Times New Roman"/>
                          <a:cs typeface="Times New Roman"/>
                        </a:rPr>
                        <a:t>PELISSANNE</a:t>
                      </a:r>
                      <a:endParaRPr lang="fr-FR" sz="800" dirty="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56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PEYNIER</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18</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8</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SALON DE PROVENCE</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53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ST  MARTIN DE CRAU</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35</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59</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24</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6268">
                <a:tc>
                  <a:txBody>
                    <a:bodyPr/>
                    <a:lstStyle/>
                    <a:p>
                      <a:pPr>
                        <a:lnSpc>
                          <a:spcPct val="115000"/>
                        </a:lnSpc>
                        <a:spcAft>
                          <a:spcPts val="0"/>
                        </a:spcAft>
                      </a:pPr>
                      <a:r>
                        <a:rPr lang="fr-FR" sz="800">
                          <a:solidFill>
                            <a:srgbClr val="000000"/>
                          </a:solidFill>
                          <a:latin typeface="Calibri"/>
                          <a:ea typeface="Times New Roman"/>
                          <a:cs typeface="Times New Roman"/>
                        </a:rPr>
                        <a:t>TROIS LUCS</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11</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30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23</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46</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12</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40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17</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66268">
                <a:tc>
                  <a:txBody>
                    <a:bodyPr/>
                    <a:lstStyle/>
                    <a:p>
                      <a:pPr>
                        <a:lnSpc>
                          <a:spcPct val="115000"/>
                        </a:lnSpc>
                        <a:spcAft>
                          <a:spcPts val="0"/>
                        </a:spcAft>
                      </a:pPr>
                      <a:r>
                        <a:rPr lang="fr-FR" sz="800" dirty="0">
                          <a:solidFill>
                            <a:srgbClr val="000000"/>
                          </a:solidFill>
                          <a:latin typeface="Calibri"/>
                          <a:ea typeface="Times New Roman"/>
                          <a:cs typeface="Times New Roman"/>
                        </a:rPr>
                        <a:t>VENTABREN</a:t>
                      </a:r>
                      <a:endParaRPr lang="fr-FR" sz="800" dirty="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2</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a:solidFill>
                            <a:srgbClr val="000000"/>
                          </a:solidFill>
                          <a:latin typeface="Calibri"/>
                          <a:ea typeface="Times New Roman"/>
                          <a:cs typeface="Times New Roman"/>
                        </a:rPr>
                        <a:t>0</a:t>
                      </a:r>
                      <a:endParaRPr lang="fr-FR" sz="80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dirty="0">
                          <a:solidFill>
                            <a:srgbClr val="000000"/>
                          </a:solidFill>
                          <a:latin typeface="Calibri"/>
                          <a:ea typeface="Times New Roman"/>
                          <a:cs typeface="Times New Roman"/>
                        </a:rPr>
                        <a:t>25</a:t>
                      </a:r>
                      <a:endParaRPr lang="fr-FR" sz="800" dirty="0">
                        <a:latin typeface="Calibri"/>
                        <a:ea typeface="Calibri"/>
                        <a:cs typeface="Times New Roman"/>
                      </a:endParaRPr>
                    </a:p>
                  </a:txBody>
                  <a:tcPr marL="31053" marR="3105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2925564"/>
            <a:ext cx="9144000" cy="1079500"/>
          </a:xfrm>
          <a:prstGeom prst="rect">
            <a:avLst/>
          </a:prstGeom>
        </p:spPr>
        <p:txBody>
          <a:bodyPr>
            <a:normAutofit fontScale="25000" lnSpcReduction="20000"/>
          </a:bodyPr>
          <a:lstStyle/>
          <a:p>
            <a:pPr marL="342900" indent="-342900" algn="ctr"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smtClean="0">
                <a:latin typeface="+mn-lt"/>
                <a:cs typeface="+mn-cs"/>
              </a:rPr>
              <a:t>Remerciements</a:t>
            </a:r>
            <a:endParaRPr lang="fr-FR" sz="14400" dirty="0">
              <a:solidFill>
                <a:schemeClr val="tx2">
                  <a:lumMod val="75000"/>
                </a:schemeClr>
              </a:solidFill>
              <a:latin typeface="+mn-lt"/>
              <a:cs typeface="+mn-cs"/>
            </a:endParaRPr>
          </a:p>
        </p:txBody>
      </p:sp>
      <p:sp>
        <p:nvSpPr>
          <p:cNvPr id="7" name="Espace réservé du contenu 6"/>
          <p:cNvSpPr>
            <a:spLocks noGrp="1"/>
          </p:cNvSpPr>
          <p:nvPr>
            <p:ph idx="1"/>
          </p:nvPr>
        </p:nvSpPr>
        <p:spPr>
          <a:xfrm>
            <a:off x="288032" y="3539430"/>
            <a:ext cx="8532440" cy="2985914"/>
          </a:xfrm>
        </p:spPr>
        <p:txBody>
          <a:bodyPr/>
          <a:lstStyle/>
          <a:p>
            <a:endParaRPr lang="fr-FR" sz="2800" dirty="0" smtClean="0"/>
          </a:p>
          <a:p>
            <a:pPr algn="just"/>
            <a:r>
              <a:rPr lang="fr-FR" sz="2800" dirty="0" smtClean="0"/>
              <a:t>Nous remercions tous les clubs qui organisent les compétitions Spécial Jeunes et ARC 13 et permettent  ainsi aux jeunes archers de faire leur apprentissage et d’arriver performant sur les compétitions qualificatives.</a:t>
            </a:r>
            <a:endParaRPr lang="fr-FR" sz="2800" dirty="0"/>
          </a:p>
        </p:txBody>
      </p:sp>
      <p:pic>
        <p:nvPicPr>
          <p:cNvPr id="4" name="Image 3" descr="header.jpg"/>
          <p:cNvPicPr>
            <a:picLocks noChangeAspect="1"/>
          </p:cNvPicPr>
          <p:nvPr/>
        </p:nvPicPr>
        <p:blipFill>
          <a:blip r:embed="rId2" cstate="print"/>
          <a:stretch>
            <a:fillRect/>
          </a:stretch>
        </p:blipFill>
        <p:spPr>
          <a:xfrm>
            <a:off x="0" y="1124744"/>
            <a:ext cx="9144000" cy="204395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130425"/>
            <a:ext cx="7775575" cy="1631216"/>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Commission</a:t>
            </a:r>
          </a:p>
          <a:p>
            <a:pPr algn="ctr" fontAlgn="auto">
              <a:spcBef>
                <a:spcPts val="0"/>
              </a:spcBef>
              <a:spcAft>
                <a:spcPts val="0"/>
              </a:spcAft>
              <a:defRPr/>
            </a:pPr>
            <a:r>
              <a:rPr lang="fr-FR" sz="5000" b="1" dirty="0" smtClean="0">
                <a:solidFill>
                  <a:srgbClr val="003399"/>
                </a:solidFill>
                <a:latin typeface="+mn-lt"/>
                <a:cs typeface="+mn-cs"/>
              </a:rPr>
              <a:t>Cible Anglaise</a:t>
            </a:r>
            <a:endParaRPr lang="fr-FR" sz="5000"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a:t>
            </a:r>
            <a:r>
              <a:rPr lang="fr-FR" sz="3600" spc="-1" dirty="0" smtClean="0">
                <a:solidFill>
                  <a:srgbClr val="000000"/>
                </a:solidFill>
              </a:rPr>
              <a:t>2018 - 2019</a:t>
            </a:r>
            <a:endParaRPr lang="fr-FR" sz="3600" spc="-1" dirty="0"/>
          </a:p>
        </p:txBody>
      </p:sp>
      <p:sp>
        <p:nvSpPr>
          <p:cNvPr id="199" name="CustomShape 2"/>
          <p:cNvSpPr/>
          <p:nvPr/>
        </p:nvSpPr>
        <p:spPr>
          <a:xfrm>
            <a:off x="326550" y="1986620"/>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r>
              <a:rPr lang="fr-FR" sz="2800" dirty="0" smtClean="0">
                <a:hlinkClick r:id="rId2"/>
              </a:rPr>
              <a:t>CHAMPIONNAT DE FRANCE SALLE  </a:t>
            </a:r>
          </a:p>
          <a:p>
            <a:r>
              <a:rPr lang="fr-FR" sz="2000" dirty="0" smtClean="0"/>
              <a:t>    Trois archers sélectionnés.</a:t>
            </a:r>
          </a:p>
          <a:p>
            <a:r>
              <a:rPr lang="fr-FR" sz="2000" dirty="0" smtClean="0"/>
              <a:t>              Une médaille d’OR : GIRAUD ROXANE ( Marseille 1</a:t>
            </a:r>
            <a:r>
              <a:rPr lang="fr-FR" sz="2000" baseline="30000" dirty="0" smtClean="0"/>
              <a:t>ère</a:t>
            </a:r>
            <a:r>
              <a:rPr lang="fr-FR" sz="2000" dirty="0" smtClean="0"/>
              <a:t>)</a:t>
            </a:r>
          </a:p>
          <a:p>
            <a:endParaRPr lang="fr-FR" sz="2000" dirty="0" smtClean="0"/>
          </a:p>
          <a:p>
            <a:endParaRPr lang="fr-FR" sz="2000" dirty="0" smtClean="0"/>
          </a:p>
          <a:p>
            <a:endParaRPr lang="fr-FR" sz="2000" dirty="0" smtClean="0"/>
          </a:p>
          <a:p>
            <a:endParaRPr lang="fr-FR" sz="2000" dirty="0" smtClean="0"/>
          </a:p>
          <a:p>
            <a:r>
              <a:rPr lang="fr-FR" sz="2800" dirty="0" smtClean="0">
                <a:hlinkClick r:id="rId2"/>
              </a:rPr>
              <a:t>CHAMPIONNAT DE FRANCE TAE</a:t>
            </a:r>
            <a:r>
              <a:rPr lang="fr-FR" sz="2800" dirty="0" smtClean="0"/>
              <a:t> </a:t>
            </a:r>
          </a:p>
          <a:p>
            <a:r>
              <a:rPr lang="fr-FR" sz="2000" dirty="0" smtClean="0"/>
              <a:t>    Six archers sélectionnés en individuels</a:t>
            </a:r>
          </a:p>
          <a:p>
            <a:r>
              <a:rPr lang="fr-FR" sz="2000" dirty="0" smtClean="0"/>
              <a:t>              Une médaille d’OR : GIRARD Nicolas (St Martin de Crau)</a:t>
            </a:r>
          </a:p>
          <a:p>
            <a:r>
              <a:rPr lang="fr-FR" sz="2000" dirty="0" smtClean="0"/>
              <a:t>      Deux équipes sélectionnées</a:t>
            </a:r>
          </a:p>
          <a:p>
            <a:r>
              <a:rPr lang="fr-FR" sz="2000" dirty="0" smtClean="0"/>
              <a:t>                   BM mixte : MARSEILLE 1</a:t>
            </a:r>
            <a:r>
              <a:rPr lang="fr-FR" sz="2000" baseline="30000" dirty="0" smtClean="0"/>
              <a:t>ère</a:t>
            </a:r>
            <a:r>
              <a:rPr lang="fr-FR" sz="2000" dirty="0" smtClean="0"/>
              <a:t>  termine 5</a:t>
            </a:r>
            <a:r>
              <a:rPr lang="fr-FR" sz="2000" baseline="30000" dirty="0" smtClean="0"/>
              <a:t>ème</a:t>
            </a:r>
            <a:endParaRPr lang="fr-FR" sz="2000" dirty="0" smtClean="0"/>
          </a:p>
          <a:p>
            <a:r>
              <a:rPr lang="fr-FR" sz="2000" dirty="0" smtClean="0"/>
              <a:t>                   CJ fille :  AIX EN PROVENCE termine 13</a:t>
            </a:r>
            <a:r>
              <a:rPr lang="fr-FR" sz="2000" baseline="30000" dirty="0" smtClean="0"/>
              <a:t>ème</a:t>
            </a:r>
            <a:endParaRPr lang="fr-FR" sz="2000" dirty="0" smtClean="0"/>
          </a:p>
          <a:p>
            <a:pPr>
              <a:lnSpc>
                <a:spcPct val="100000"/>
              </a:lnSpc>
            </a:pPr>
            <a:endParaRPr lang="fr-FR" spc="-1" dirty="0">
              <a:latin typeface="Arial"/>
            </a:endParaRPr>
          </a:p>
          <a:p>
            <a:pPr>
              <a:lnSpc>
                <a:spcPct val="100000"/>
              </a:lnSpc>
            </a:pPr>
            <a:endParaRPr lang="fr-FR" spc="-1" dirty="0">
              <a:latin typeface="Arial"/>
            </a:endParaRPr>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01" name="CustomShape 4"/>
          <p:cNvSpPr/>
          <p:nvPr/>
        </p:nvSpPr>
        <p:spPr>
          <a:xfrm>
            <a:off x="522482" y="4702831"/>
            <a:ext cx="7771918" cy="1010455"/>
          </a:xfrm>
          <a:prstGeom prst="rect">
            <a:avLst/>
          </a:prstGeom>
          <a:noFill/>
          <a:ln>
            <a:noFill/>
          </a:ln>
        </p:spPr>
        <p:style>
          <a:lnRef idx="0">
            <a:scrgbClr r="0" g="0" b="0"/>
          </a:lnRef>
          <a:fillRef idx="0">
            <a:scrgbClr r="0" g="0" b="0"/>
          </a:fillRef>
          <a:effectRef idx="0">
            <a:scrgbClr r="0" g="0" b="0"/>
          </a:effectRef>
          <a:fontRef idx="minor"/>
        </p:style>
      </p:sp>
      <p:pic>
        <p:nvPicPr>
          <p:cNvPr id="7" name="Image 6" descr="Nicoals Girard.jpg"/>
          <p:cNvPicPr>
            <a:picLocks noChangeAspect="1"/>
          </p:cNvPicPr>
          <p:nvPr/>
        </p:nvPicPr>
        <p:blipFill>
          <a:blip r:embed="rId3" cstate="print"/>
          <a:stretch>
            <a:fillRect/>
          </a:stretch>
        </p:blipFill>
        <p:spPr>
          <a:xfrm>
            <a:off x="7092280" y="4216883"/>
            <a:ext cx="1836007" cy="2452477"/>
          </a:xfrm>
          <a:prstGeom prst="rect">
            <a:avLst/>
          </a:prstGeom>
        </p:spPr>
      </p:pic>
      <p:pic>
        <p:nvPicPr>
          <p:cNvPr id="8" name="Image 7" descr="Roxane Giraud.jpg"/>
          <p:cNvPicPr>
            <a:picLocks noChangeAspect="1"/>
          </p:cNvPicPr>
          <p:nvPr/>
        </p:nvPicPr>
        <p:blipFill>
          <a:blip r:embed="rId4" cstate="print"/>
          <a:stretch>
            <a:fillRect/>
          </a:stretch>
        </p:blipFill>
        <p:spPr>
          <a:xfrm>
            <a:off x="6972621" y="1412776"/>
            <a:ext cx="2009659" cy="2682999"/>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a:t>
            </a:r>
            <a:r>
              <a:rPr lang="fr-FR" sz="3600" spc="-1" dirty="0" smtClean="0">
                <a:solidFill>
                  <a:srgbClr val="000000"/>
                </a:solidFill>
              </a:rPr>
              <a:t>2018 - 2019</a:t>
            </a:r>
            <a:endParaRPr lang="fr-FR" sz="3600" spc="-1" dirty="0"/>
          </a:p>
        </p:txBody>
      </p:sp>
      <p:sp>
        <p:nvSpPr>
          <p:cNvPr id="199" name="CustomShape 2"/>
          <p:cNvSpPr/>
          <p:nvPr/>
        </p:nvSpPr>
        <p:spPr>
          <a:xfrm>
            <a:off x="326550" y="1986620"/>
            <a:ext cx="8565930" cy="487138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r>
              <a:rPr lang="fr-FR" sz="2800" dirty="0" smtClean="0">
                <a:hlinkClick r:id="rId2"/>
              </a:rPr>
              <a:t>COUPE  DE FRANCE TAE </a:t>
            </a:r>
          </a:p>
          <a:p>
            <a:r>
              <a:rPr lang="fr-FR" sz="2000" dirty="0" smtClean="0"/>
              <a:t>    Quatre archers sélectionnés à 50m  et une archère sélectionnée à 70m</a:t>
            </a:r>
          </a:p>
          <a:p>
            <a:endParaRPr lang="fr-FR" sz="2000" dirty="0" smtClean="0"/>
          </a:p>
          <a:p>
            <a:r>
              <a:rPr lang="fr-FR" sz="2800" dirty="0" smtClean="0">
                <a:hlinkClick r:id="rId2"/>
              </a:rPr>
              <a:t>FINALE DES DR</a:t>
            </a:r>
          </a:p>
          <a:p>
            <a:r>
              <a:rPr lang="fr-FR" sz="2000" dirty="0" smtClean="0"/>
              <a:t>    Trois équipes de club sélectionnées</a:t>
            </a:r>
          </a:p>
          <a:p>
            <a:r>
              <a:rPr lang="fr-FR" sz="2000" dirty="0" smtClean="0"/>
              <a:t>    Equipe femmes classique : MARSEILLE 1</a:t>
            </a:r>
            <a:r>
              <a:rPr lang="fr-FR" sz="2000" baseline="30000" dirty="0" smtClean="0"/>
              <a:t>ère</a:t>
            </a:r>
            <a:r>
              <a:rPr lang="fr-FR" sz="2000" dirty="0" smtClean="0"/>
              <a:t>, accède à la D2</a:t>
            </a:r>
          </a:p>
          <a:p>
            <a:r>
              <a:rPr lang="fr-FR" sz="2000" dirty="0" smtClean="0"/>
              <a:t>    Equipe hommes compound : St Martin de Crau, accède à la division nationale</a:t>
            </a:r>
          </a:p>
          <a:p>
            <a:r>
              <a:rPr lang="fr-FR" sz="2000" dirty="0" smtClean="0"/>
              <a:t>    Equipe femmes compound : St Martin de Crau termine troisième.</a:t>
            </a:r>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pic>
        <p:nvPicPr>
          <p:cNvPr id="9" name="Image 8" descr="Saint martin de crau.jpg"/>
          <p:cNvPicPr>
            <a:picLocks noChangeAspect="1"/>
          </p:cNvPicPr>
          <p:nvPr/>
        </p:nvPicPr>
        <p:blipFill>
          <a:blip r:embed="rId3" cstate="print"/>
          <a:stretch>
            <a:fillRect/>
          </a:stretch>
        </p:blipFill>
        <p:spPr>
          <a:xfrm>
            <a:off x="6012160" y="4869160"/>
            <a:ext cx="2619375" cy="1743075"/>
          </a:xfrm>
          <a:prstGeom prst="rect">
            <a:avLst/>
          </a:prstGeom>
        </p:spPr>
      </p:pic>
      <p:pic>
        <p:nvPicPr>
          <p:cNvPr id="10" name="Image 9" descr="Marseille 1ere.jpg"/>
          <p:cNvPicPr>
            <a:picLocks noChangeAspect="1"/>
          </p:cNvPicPr>
          <p:nvPr/>
        </p:nvPicPr>
        <p:blipFill>
          <a:blip r:embed="rId4" cstate="print"/>
          <a:stretch>
            <a:fillRect/>
          </a:stretch>
        </p:blipFill>
        <p:spPr>
          <a:xfrm>
            <a:off x="539552" y="4869160"/>
            <a:ext cx="2016224" cy="1872208"/>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Stages</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Parcours</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0" y="908720"/>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2019 – Arc 13 </a:t>
            </a:r>
            <a:endParaRPr lang="fr-FR" sz="3600" spc="-1" dirty="0"/>
          </a:p>
        </p:txBody>
      </p:sp>
      <p:sp>
        <p:nvSpPr>
          <p:cNvPr id="199" name="CustomShape 2"/>
          <p:cNvSpPr/>
          <p:nvPr/>
        </p:nvSpPr>
        <p:spPr>
          <a:xfrm>
            <a:off x="326551" y="1986620"/>
            <a:ext cx="4441096" cy="4322700"/>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r>
              <a:rPr lang="fr-FR" sz="2800" dirty="0" smtClean="0"/>
              <a:t>DECOUVERTE ET STAGES</a:t>
            </a:r>
          </a:p>
          <a:p>
            <a:pPr>
              <a:lnSpc>
                <a:spcPct val="100000"/>
              </a:lnSpc>
            </a:pPr>
            <a:endParaRPr lang="fr-FR" sz="2800" dirty="0" smtClean="0"/>
          </a:p>
          <a:p>
            <a:pPr>
              <a:lnSpc>
                <a:spcPct val="100000"/>
              </a:lnSpc>
            </a:pPr>
            <a:r>
              <a:rPr lang="fr-FR" sz="2000" dirty="0" smtClean="0"/>
              <a:t>Découverte des disciplines de parcours à  l’attention des nouveaux archers.</a:t>
            </a:r>
          </a:p>
          <a:p>
            <a:pPr>
              <a:lnSpc>
                <a:spcPct val="100000"/>
              </a:lnSpc>
            </a:pPr>
            <a:endParaRPr lang="fr-FR" sz="2000" dirty="0" smtClean="0"/>
          </a:p>
          <a:p>
            <a:pPr>
              <a:lnSpc>
                <a:spcPct val="100000"/>
              </a:lnSpc>
            </a:pPr>
            <a:r>
              <a:rPr lang="fr-FR" sz="2000" dirty="0" smtClean="0"/>
              <a:t>- Arc13 3D </a:t>
            </a:r>
            <a:r>
              <a:rPr lang="fr-FR" sz="2000" dirty="0" err="1" smtClean="0"/>
              <a:t>Gemenos</a:t>
            </a:r>
            <a:r>
              <a:rPr lang="fr-FR" sz="2000" dirty="0" smtClean="0"/>
              <a:t> et Aix en Provence</a:t>
            </a:r>
          </a:p>
          <a:p>
            <a:pPr>
              <a:lnSpc>
                <a:spcPct val="100000"/>
              </a:lnSpc>
            </a:pPr>
            <a:r>
              <a:rPr lang="fr-FR" sz="2000" dirty="0" smtClean="0"/>
              <a:t>- Arc13 Nature Gardanne </a:t>
            </a:r>
          </a:p>
          <a:p>
            <a:pPr>
              <a:lnSpc>
                <a:spcPct val="100000"/>
              </a:lnSpc>
            </a:pPr>
            <a:r>
              <a:rPr lang="fr-FR" sz="2000" dirty="0" smtClean="0"/>
              <a:t>- Arc13 Campagne Saint Martin de Crau</a:t>
            </a:r>
          </a:p>
          <a:p>
            <a:pPr>
              <a:lnSpc>
                <a:spcPct val="100000"/>
              </a:lnSpc>
            </a:pPr>
            <a:endParaRPr lang="fr-FR" sz="2000" dirty="0" smtClean="0"/>
          </a:p>
          <a:p>
            <a:pPr>
              <a:lnSpc>
                <a:spcPct val="100000"/>
              </a:lnSpc>
            </a:pPr>
            <a:r>
              <a:rPr lang="fr-FR" sz="2000" dirty="0" smtClean="0"/>
              <a:t>A venir en 2020 : Une nouvelle étape pour faire le lien avec la compétition avec le Challenge Robin des Bois…</a:t>
            </a:r>
          </a:p>
          <a:p>
            <a:pPr>
              <a:lnSpc>
                <a:spcPct val="100000"/>
              </a:lnSpc>
            </a:pPr>
            <a:endParaRPr lang="fr-FR" spc="-1" dirty="0">
              <a:latin typeface="Arial"/>
            </a:endParaRPr>
          </a:p>
          <a:p>
            <a:pPr>
              <a:lnSpc>
                <a:spcPct val="100000"/>
              </a:lnSpc>
            </a:pPr>
            <a:endParaRPr lang="fr-FR" spc="-1" dirty="0">
              <a:latin typeface="Arial"/>
            </a:endParaRPr>
          </a:p>
        </p:txBody>
      </p:sp>
      <p:sp>
        <p:nvSpPr>
          <p:cNvPr id="200" name="CustomShape 3"/>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01" name="CustomShape 4"/>
          <p:cNvSpPr/>
          <p:nvPr/>
        </p:nvSpPr>
        <p:spPr>
          <a:xfrm>
            <a:off x="522482" y="4702831"/>
            <a:ext cx="7771918" cy="1010455"/>
          </a:xfrm>
          <a:prstGeom prst="rect">
            <a:avLst/>
          </a:prstGeom>
          <a:noFill/>
          <a:ln>
            <a:noFill/>
          </a:ln>
        </p:spPr>
        <p:style>
          <a:lnRef idx="0">
            <a:scrgbClr r="0" g="0" b="0"/>
          </a:lnRef>
          <a:fillRef idx="0">
            <a:scrgbClr r="0" g="0" b="0"/>
          </a:fillRef>
          <a:effectRef idx="0">
            <a:scrgbClr r="0" g="0" b="0"/>
          </a:effectRef>
          <a:fontRef idx="minor"/>
        </p:style>
      </p:sp>
      <p:pic>
        <p:nvPicPr>
          <p:cNvPr id="202" name="Image 201"/>
          <p:cNvPicPr/>
          <p:nvPr/>
        </p:nvPicPr>
        <p:blipFill>
          <a:blip r:embed="rId2" cstate="print"/>
          <a:stretch/>
        </p:blipFill>
        <p:spPr>
          <a:xfrm>
            <a:off x="4767647" y="2629245"/>
            <a:ext cx="4091686" cy="2743971"/>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971600" y="740153"/>
            <a:ext cx="6987869"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2019 – CD </a:t>
            </a:r>
            <a:endParaRPr lang="fr-FR" sz="3600" spc="-1" dirty="0"/>
          </a:p>
        </p:txBody>
      </p:sp>
      <p:sp>
        <p:nvSpPr>
          <p:cNvPr id="204" name="CustomShape 2"/>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05" name="CustomShape 3"/>
          <p:cNvSpPr/>
          <p:nvPr/>
        </p:nvSpPr>
        <p:spPr>
          <a:xfrm>
            <a:off x="522482" y="1471594"/>
            <a:ext cx="7771918" cy="107577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r>
              <a:rPr lang="fr-FR" sz="2000" spc="-1" dirty="0"/>
              <a:t>COMPETITIONS DEPARTEMENTALES</a:t>
            </a:r>
          </a:p>
          <a:p>
            <a:pPr>
              <a:lnSpc>
                <a:spcPct val="100000"/>
              </a:lnSpc>
            </a:pPr>
            <a:endParaRPr lang="fr-FR" sz="2000" spc="-1" dirty="0"/>
          </a:p>
          <a:p>
            <a:pPr>
              <a:lnSpc>
                <a:spcPct val="100000"/>
              </a:lnSpc>
            </a:pPr>
            <a:r>
              <a:rPr lang="fr-FR" sz="2000" spc="-1" dirty="0"/>
              <a:t>Championnat départemental 3D – </a:t>
            </a:r>
            <a:r>
              <a:rPr lang="fr-FR" sz="2000" spc="-1" dirty="0" err="1"/>
              <a:t>Peynier</a:t>
            </a:r>
            <a:endParaRPr lang="fr-FR" sz="2000" spc="-1" dirty="0"/>
          </a:p>
          <a:p>
            <a:pPr>
              <a:lnSpc>
                <a:spcPct val="100000"/>
              </a:lnSpc>
            </a:pPr>
            <a:endParaRPr lang="fr-FR" sz="2000" spc="-1" dirty="0"/>
          </a:p>
          <a:p>
            <a:pPr>
              <a:lnSpc>
                <a:spcPct val="100000"/>
              </a:lnSpc>
            </a:pPr>
            <a:r>
              <a:rPr lang="fr-FR" sz="2000" spc="-1" dirty="0"/>
              <a:t>Championnat départemental Nature – Puy Sainte </a:t>
            </a:r>
            <a:r>
              <a:rPr lang="fr-FR" sz="2000" spc="-1" dirty="0" err="1"/>
              <a:t>Réparade</a:t>
            </a:r>
            <a:r>
              <a:rPr lang="fr-FR" sz="2000" spc="-1" dirty="0"/>
              <a:t> </a:t>
            </a:r>
          </a:p>
          <a:p>
            <a:pPr>
              <a:lnSpc>
                <a:spcPct val="100000"/>
              </a:lnSpc>
            </a:pPr>
            <a:endParaRPr lang="fr-FR" sz="2000" spc="-1" dirty="0"/>
          </a:p>
          <a:p>
            <a:pPr>
              <a:lnSpc>
                <a:spcPct val="100000"/>
              </a:lnSpc>
            </a:pPr>
            <a:r>
              <a:rPr lang="fr-FR" sz="2000" spc="-1" dirty="0"/>
              <a:t>Championnat départemental Campagne – Chateaurenard</a:t>
            </a:r>
          </a:p>
          <a:p>
            <a:pPr>
              <a:lnSpc>
                <a:spcPct val="100000"/>
              </a:lnSpc>
            </a:pPr>
            <a:endParaRPr lang="fr-FR" sz="1600" spc="-1" dirty="0">
              <a:latin typeface="Arial"/>
            </a:endParaRPr>
          </a:p>
          <a:p>
            <a:pPr>
              <a:lnSpc>
                <a:spcPct val="100000"/>
              </a:lnSpc>
            </a:pPr>
            <a:endParaRPr lang="fr-FR" sz="1600" spc="-1" dirty="0">
              <a:latin typeface="Arial"/>
            </a:endParaRPr>
          </a:p>
        </p:txBody>
      </p:sp>
      <p:pic>
        <p:nvPicPr>
          <p:cNvPr id="206" name="Image 205"/>
          <p:cNvPicPr/>
          <p:nvPr/>
        </p:nvPicPr>
        <p:blipFill>
          <a:blip r:embed="rId2" cstate="print"/>
          <a:stretch/>
        </p:blipFill>
        <p:spPr>
          <a:xfrm>
            <a:off x="4572000" y="4102892"/>
            <a:ext cx="4608512" cy="2782492"/>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0" y="740153"/>
            <a:ext cx="9143999"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2019 - 3D</a:t>
            </a:r>
            <a:endParaRPr lang="fr-FR" sz="3600" spc="-1" dirty="0"/>
          </a:p>
        </p:txBody>
      </p:sp>
      <p:sp>
        <p:nvSpPr>
          <p:cNvPr id="208" name="CustomShape 2"/>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pic>
        <p:nvPicPr>
          <p:cNvPr id="209" name="Image 208"/>
          <p:cNvPicPr/>
          <p:nvPr/>
        </p:nvPicPr>
        <p:blipFill>
          <a:blip r:embed="rId2" cstate="print"/>
          <a:stretch/>
        </p:blipFill>
        <p:spPr>
          <a:xfrm>
            <a:off x="179512" y="1628800"/>
            <a:ext cx="3456384" cy="4968552"/>
          </a:xfrm>
          <a:prstGeom prst="rect">
            <a:avLst/>
          </a:prstGeom>
          <a:ln>
            <a:noFill/>
          </a:ln>
        </p:spPr>
      </p:pic>
      <p:sp>
        <p:nvSpPr>
          <p:cNvPr id="210" name="TextShape 3"/>
          <p:cNvSpPr txBox="1"/>
          <p:nvPr/>
        </p:nvSpPr>
        <p:spPr>
          <a:xfrm>
            <a:off x="3853304" y="1412776"/>
            <a:ext cx="5290696" cy="5314639"/>
          </a:xfrm>
          <a:prstGeom prst="rect">
            <a:avLst/>
          </a:prstGeom>
          <a:noFill/>
          <a:ln>
            <a:noFill/>
          </a:ln>
        </p:spPr>
        <p:txBody>
          <a:bodyPr wrap="square" lIns="81639" tIns="40820" rIns="81639" bIns="40820">
            <a:spAutoFit/>
          </a:bodyPr>
          <a:lstStyle/>
          <a:p>
            <a:r>
              <a:rPr lang="fr-FR" sz="2000" spc="-1" dirty="0">
                <a:latin typeface="+mn-lt"/>
              </a:rPr>
              <a:t>Championnat de France 3D Individuel </a:t>
            </a:r>
            <a:r>
              <a:rPr lang="fr-FR" sz="2000" spc="-1" dirty="0" err="1">
                <a:latin typeface="+mn-lt"/>
              </a:rPr>
              <a:t>Pyré</a:t>
            </a:r>
            <a:r>
              <a:rPr lang="fr-FR" sz="2000" spc="-1" dirty="0">
                <a:latin typeface="+mn-lt"/>
              </a:rPr>
              <a:t> sur Seiche</a:t>
            </a:r>
          </a:p>
          <a:p>
            <a:endParaRPr lang="fr-FR" sz="2000" spc="-1" dirty="0">
              <a:latin typeface="+mn-lt"/>
            </a:endParaRPr>
          </a:p>
          <a:p>
            <a:pPr lvl="1"/>
            <a:r>
              <a:rPr lang="fr-FR" sz="2000" spc="-1" dirty="0">
                <a:latin typeface="+mn-lt"/>
              </a:rPr>
              <a:t>14 sélectionnés</a:t>
            </a:r>
          </a:p>
          <a:p>
            <a:pPr lvl="1"/>
            <a:r>
              <a:rPr lang="fr-FR" sz="2000" spc="-1" dirty="0">
                <a:latin typeface="+mn-lt"/>
              </a:rPr>
              <a:t>3 médailles d’or</a:t>
            </a:r>
          </a:p>
          <a:p>
            <a:pPr lvl="1"/>
            <a:r>
              <a:rPr lang="fr-FR" sz="2000" spc="-1" dirty="0">
                <a:latin typeface="+mn-lt"/>
                <a:ea typeface="Microsoft YaHei"/>
              </a:rPr>
              <a:t>	* Lionel </a:t>
            </a:r>
            <a:r>
              <a:rPr lang="fr-FR" sz="2000" spc="-1" dirty="0" err="1">
                <a:latin typeface="+mn-lt"/>
                <a:ea typeface="Microsoft YaHei"/>
              </a:rPr>
              <a:t>Eymard</a:t>
            </a:r>
            <a:r>
              <a:rPr lang="fr-FR" sz="2000" spc="-1" dirty="0">
                <a:latin typeface="+mn-lt"/>
                <a:ea typeface="Microsoft YaHei"/>
              </a:rPr>
              <a:t> S2HBB (Miramas)</a:t>
            </a:r>
            <a:endParaRPr lang="fr-FR" sz="2000" spc="-1" dirty="0">
              <a:latin typeface="+mn-lt"/>
            </a:endParaRPr>
          </a:p>
          <a:p>
            <a:pPr lvl="1"/>
            <a:r>
              <a:rPr lang="fr-FR" sz="2000" spc="-1" dirty="0">
                <a:latin typeface="+mn-lt"/>
                <a:ea typeface="Microsoft YaHei"/>
              </a:rPr>
              <a:t>	* Nicolas Girard JHTL (</a:t>
            </a:r>
            <a:r>
              <a:rPr lang="fr-FR" sz="2000" spc="-1" dirty="0">
                <a:latin typeface="+mn-lt"/>
              </a:rPr>
              <a:t>Saint Martin de Crau)</a:t>
            </a:r>
          </a:p>
          <a:p>
            <a:pPr lvl="1"/>
            <a:r>
              <a:rPr lang="fr-FR" sz="2000" spc="-1" dirty="0">
                <a:latin typeface="+mn-lt"/>
                <a:ea typeface="Microsoft YaHei"/>
              </a:rPr>
              <a:t>  	* Joan </a:t>
            </a:r>
            <a:r>
              <a:rPr lang="fr-FR" sz="2000" spc="-1" dirty="0" err="1">
                <a:latin typeface="+mn-lt"/>
                <a:ea typeface="Microsoft YaHei"/>
              </a:rPr>
              <a:t>Pauner</a:t>
            </a:r>
            <a:r>
              <a:rPr lang="fr-FR" sz="2000" spc="-1" dirty="0">
                <a:latin typeface="+mn-lt"/>
                <a:ea typeface="Microsoft YaHei"/>
              </a:rPr>
              <a:t> S1HTL (Miramas)</a:t>
            </a:r>
            <a:endParaRPr lang="fr-FR" sz="2000" spc="-1" dirty="0">
              <a:latin typeface="+mn-lt"/>
            </a:endParaRPr>
          </a:p>
          <a:p>
            <a:pPr lvl="1"/>
            <a:r>
              <a:rPr lang="fr-FR" sz="2000" spc="-1" dirty="0">
                <a:latin typeface="+mn-lt"/>
              </a:rPr>
              <a:t>1 médaille d’argent </a:t>
            </a:r>
          </a:p>
          <a:p>
            <a:pPr lvl="1"/>
            <a:r>
              <a:rPr lang="fr-FR" sz="2000" spc="-1" dirty="0">
                <a:latin typeface="+mn-lt"/>
              </a:rPr>
              <a:t>	* Audrey </a:t>
            </a:r>
            <a:r>
              <a:rPr lang="fr-FR" sz="2000" spc="-1" dirty="0" err="1">
                <a:latin typeface="+mn-lt"/>
              </a:rPr>
              <a:t>Keyner</a:t>
            </a:r>
            <a:r>
              <a:rPr lang="fr-FR" sz="2000" spc="-1" dirty="0">
                <a:latin typeface="+mn-lt"/>
              </a:rPr>
              <a:t> – SF2TL (Saint Martin de Crau)</a:t>
            </a:r>
          </a:p>
          <a:p>
            <a:endParaRPr lang="fr-FR" sz="2000" spc="-1" dirty="0">
              <a:latin typeface="+mn-lt"/>
            </a:endParaRPr>
          </a:p>
          <a:p>
            <a:endParaRPr lang="fr-FR" sz="2000" spc="-1" dirty="0">
              <a:latin typeface="+mn-lt"/>
            </a:endParaRPr>
          </a:p>
          <a:p>
            <a:pPr>
              <a:lnSpc>
                <a:spcPct val="100000"/>
              </a:lnSpc>
            </a:pPr>
            <a:r>
              <a:rPr lang="fr-FR" sz="2000" spc="-1" dirty="0">
                <a:latin typeface="+mn-lt"/>
              </a:rPr>
              <a:t>Championnat de France 3D par équipe de club</a:t>
            </a:r>
          </a:p>
          <a:p>
            <a:pPr>
              <a:lnSpc>
                <a:spcPct val="100000"/>
              </a:lnSpc>
            </a:pPr>
            <a:endParaRPr lang="fr-FR" sz="2000" spc="-1" dirty="0">
              <a:latin typeface="+mn-lt"/>
            </a:endParaRPr>
          </a:p>
          <a:p>
            <a:pPr>
              <a:lnSpc>
                <a:spcPct val="100000"/>
              </a:lnSpc>
            </a:pPr>
            <a:r>
              <a:rPr lang="fr-FR" sz="2000" spc="-1" dirty="0">
                <a:latin typeface="+mn-lt"/>
              </a:rPr>
              <a:t>Médaille d’or – Hommes : </a:t>
            </a:r>
            <a:r>
              <a:rPr lang="fr-FR" sz="2000" b="1" spc="-1" dirty="0">
                <a:latin typeface="+mn-lt"/>
              </a:rPr>
              <a:t>MIRAMAS </a:t>
            </a:r>
            <a:r>
              <a:rPr lang="fr-FR" sz="1600" spc="-1" dirty="0" smtClean="0">
                <a:latin typeface="Arial"/>
                <a:ea typeface="Microsoft YaHei"/>
              </a:rPr>
              <a:t> </a:t>
            </a:r>
            <a:endParaRPr lang="fr-FR" sz="1600"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755650" y="2735263"/>
            <a:ext cx="7775575" cy="1630362"/>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Rapport des Commissions</a:t>
            </a: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2018-2019</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0" y="668145"/>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2019 - Nature</a:t>
            </a:r>
            <a:endParaRPr lang="fr-FR" sz="3600" spc="-1" dirty="0"/>
          </a:p>
        </p:txBody>
      </p:sp>
      <p:sp>
        <p:nvSpPr>
          <p:cNvPr id="212" name="CustomShape 2"/>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13" name="CustomShape 3"/>
          <p:cNvSpPr/>
          <p:nvPr/>
        </p:nvSpPr>
        <p:spPr>
          <a:xfrm>
            <a:off x="522482" y="1471594"/>
            <a:ext cx="7771918" cy="107577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endParaRPr lang="fr-FR" sz="1600" spc="-1" dirty="0">
              <a:latin typeface="Arial"/>
            </a:endParaRPr>
          </a:p>
          <a:p>
            <a:pPr>
              <a:lnSpc>
                <a:spcPct val="100000"/>
              </a:lnSpc>
            </a:pPr>
            <a:endParaRPr lang="fr-FR" sz="1600" spc="-1" dirty="0">
              <a:latin typeface="Arial"/>
            </a:endParaRPr>
          </a:p>
          <a:p>
            <a:pPr>
              <a:lnSpc>
                <a:spcPct val="100000"/>
              </a:lnSpc>
            </a:pPr>
            <a:endParaRPr lang="fr-FR" sz="1600" spc="-1" dirty="0">
              <a:latin typeface="Arial"/>
            </a:endParaRPr>
          </a:p>
        </p:txBody>
      </p:sp>
      <p:sp>
        <p:nvSpPr>
          <p:cNvPr id="214" name="TextShape 4"/>
          <p:cNvSpPr txBox="1"/>
          <p:nvPr/>
        </p:nvSpPr>
        <p:spPr>
          <a:xfrm>
            <a:off x="587792" y="1558792"/>
            <a:ext cx="5877921" cy="4391309"/>
          </a:xfrm>
          <a:prstGeom prst="rect">
            <a:avLst/>
          </a:prstGeom>
          <a:noFill/>
          <a:ln>
            <a:noFill/>
          </a:ln>
        </p:spPr>
        <p:txBody>
          <a:bodyPr lIns="81639" tIns="40820" rIns="81639" bIns="40820">
            <a:spAutoFit/>
          </a:bodyPr>
          <a:lstStyle/>
          <a:p>
            <a:r>
              <a:rPr lang="fr-FR" sz="2000" spc="-1" dirty="0">
                <a:latin typeface="+mn-lt"/>
              </a:rPr>
              <a:t>Championnat de France Nature Individuel – Beaugency</a:t>
            </a:r>
          </a:p>
          <a:p>
            <a:pPr lvl="1"/>
            <a:r>
              <a:rPr lang="fr-FR" sz="2000" spc="-1" dirty="0" smtClean="0">
                <a:latin typeface="+mn-lt"/>
              </a:rPr>
              <a:t>19 </a:t>
            </a:r>
            <a:r>
              <a:rPr lang="fr-FR" sz="2000" spc="-1" dirty="0">
                <a:latin typeface="+mn-lt"/>
              </a:rPr>
              <a:t>sélectionnés</a:t>
            </a:r>
          </a:p>
          <a:p>
            <a:pPr lvl="1"/>
            <a:r>
              <a:rPr lang="fr-FR" sz="2000" spc="-1" dirty="0">
                <a:latin typeface="+mn-lt"/>
                <a:ea typeface="Microsoft YaHei"/>
              </a:rPr>
              <a:t>1 médailles d’or</a:t>
            </a:r>
            <a:endParaRPr lang="fr-FR" sz="2000" spc="-1" dirty="0">
              <a:latin typeface="+mn-lt"/>
            </a:endParaRPr>
          </a:p>
          <a:p>
            <a:pPr lvl="1"/>
            <a:r>
              <a:rPr lang="fr-FR" sz="2000" spc="-1" dirty="0">
                <a:latin typeface="+mn-lt"/>
                <a:ea typeface="Microsoft YaHei"/>
              </a:rPr>
              <a:t>  	* Joan </a:t>
            </a:r>
            <a:r>
              <a:rPr lang="fr-FR" sz="2000" spc="-1" dirty="0" err="1">
                <a:latin typeface="+mn-lt"/>
                <a:ea typeface="Microsoft YaHei"/>
              </a:rPr>
              <a:t>Pauner</a:t>
            </a:r>
            <a:r>
              <a:rPr lang="fr-FR" sz="2000" spc="-1" dirty="0">
                <a:latin typeface="+mn-lt"/>
                <a:ea typeface="Microsoft YaHei"/>
              </a:rPr>
              <a:t> S1HTL (Miramas)</a:t>
            </a:r>
            <a:endParaRPr lang="fr-FR" sz="2000" spc="-1" dirty="0">
              <a:latin typeface="+mn-lt"/>
            </a:endParaRPr>
          </a:p>
          <a:p>
            <a:pPr lvl="1"/>
            <a:r>
              <a:rPr lang="fr-FR" sz="2000" spc="-1" dirty="0">
                <a:latin typeface="+mn-lt"/>
              </a:rPr>
              <a:t>1 médaille d’argent </a:t>
            </a:r>
          </a:p>
          <a:p>
            <a:pPr lvl="1"/>
            <a:r>
              <a:rPr lang="fr-FR" sz="2000" spc="-1" dirty="0">
                <a:latin typeface="+mn-lt"/>
              </a:rPr>
              <a:t>	* Bastien Bardo Causse BHBB (</a:t>
            </a:r>
            <a:r>
              <a:rPr lang="fr-FR" sz="2000" spc="-1" dirty="0" err="1">
                <a:latin typeface="+mn-lt"/>
              </a:rPr>
              <a:t>Pélissanne</a:t>
            </a:r>
            <a:r>
              <a:rPr lang="fr-FR" sz="2000" spc="-1" dirty="0">
                <a:latin typeface="+mn-lt"/>
              </a:rPr>
              <a:t>)</a:t>
            </a:r>
          </a:p>
          <a:p>
            <a:pPr lvl="1"/>
            <a:r>
              <a:rPr lang="fr-FR" sz="2000" spc="-1" dirty="0">
                <a:latin typeface="+mn-lt"/>
              </a:rPr>
              <a:t>3 médailles de bronze</a:t>
            </a:r>
          </a:p>
          <a:p>
            <a:pPr lvl="1"/>
            <a:r>
              <a:rPr lang="fr-FR" sz="2000" spc="-1" dirty="0">
                <a:latin typeface="+mn-lt"/>
                <a:ea typeface="Microsoft YaHei"/>
              </a:rPr>
              <a:t>	* Lionel </a:t>
            </a:r>
            <a:r>
              <a:rPr lang="fr-FR" sz="2000" spc="-1" dirty="0" err="1">
                <a:latin typeface="+mn-lt"/>
                <a:ea typeface="Microsoft YaHei"/>
              </a:rPr>
              <a:t>Eymard</a:t>
            </a:r>
            <a:r>
              <a:rPr lang="fr-FR" sz="2000" spc="-1" dirty="0">
                <a:latin typeface="+mn-lt"/>
                <a:ea typeface="Microsoft YaHei"/>
              </a:rPr>
              <a:t> S2HBB (Miramas)</a:t>
            </a:r>
            <a:endParaRPr lang="fr-FR" sz="2000" spc="-1" dirty="0">
              <a:latin typeface="+mn-lt"/>
            </a:endParaRPr>
          </a:p>
          <a:p>
            <a:pPr lvl="1"/>
            <a:r>
              <a:rPr lang="fr-FR" sz="2000" spc="-1" dirty="0">
                <a:latin typeface="+mn-lt"/>
                <a:ea typeface="Microsoft YaHei"/>
              </a:rPr>
              <a:t>	* Eric </a:t>
            </a:r>
            <a:r>
              <a:rPr lang="fr-FR" sz="2000" spc="-1" dirty="0" err="1">
                <a:latin typeface="+mn-lt"/>
                <a:ea typeface="Microsoft YaHei"/>
              </a:rPr>
              <a:t>Mahieu</a:t>
            </a:r>
            <a:r>
              <a:rPr lang="fr-FR" sz="2000" spc="-1" dirty="0">
                <a:latin typeface="+mn-lt"/>
                <a:ea typeface="Microsoft YaHei"/>
              </a:rPr>
              <a:t> S3HBB (Marseille 3 </a:t>
            </a:r>
            <a:r>
              <a:rPr lang="fr-FR" sz="2000" spc="-1" dirty="0" err="1">
                <a:latin typeface="+mn-lt"/>
                <a:ea typeface="Microsoft YaHei"/>
              </a:rPr>
              <a:t>Lucs</a:t>
            </a:r>
            <a:r>
              <a:rPr lang="fr-FR" sz="2000" spc="-1" dirty="0">
                <a:latin typeface="+mn-lt"/>
                <a:ea typeface="Microsoft YaHei"/>
              </a:rPr>
              <a:t>)</a:t>
            </a:r>
            <a:endParaRPr lang="fr-FR" sz="2000" spc="-1" dirty="0">
              <a:latin typeface="+mn-lt"/>
            </a:endParaRPr>
          </a:p>
          <a:p>
            <a:endParaRPr lang="fr-FR" sz="2000" spc="-1" dirty="0">
              <a:latin typeface="+mn-lt"/>
            </a:endParaRPr>
          </a:p>
          <a:p>
            <a:pPr>
              <a:lnSpc>
                <a:spcPct val="100000"/>
              </a:lnSpc>
            </a:pPr>
            <a:r>
              <a:rPr lang="fr-FR" sz="2000" spc="-1" dirty="0">
                <a:latin typeface="+mn-lt"/>
              </a:rPr>
              <a:t>Championnat de France Nature par équipe de club</a:t>
            </a:r>
          </a:p>
          <a:p>
            <a:pPr>
              <a:lnSpc>
                <a:spcPct val="100000"/>
              </a:lnSpc>
            </a:pPr>
            <a:r>
              <a:rPr lang="fr-FR" sz="2000" spc="-1" dirty="0">
                <a:latin typeface="+mn-lt"/>
              </a:rPr>
              <a:t>2 Equipes (Marseille 3 </a:t>
            </a:r>
            <a:r>
              <a:rPr lang="fr-FR" sz="2000" spc="-1" dirty="0" err="1">
                <a:latin typeface="+mn-lt"/>
              </a:rPr>
              <a:t>Lucs</a:t>
            </a:r>
            <a:r>
              <a:rPr lang="fr-FR" sz="2000" spc="-1" dirty="0">
                <a:latin typeface="+mn-lt"/>
              </a:rPr>
              <a:t> et Miramas)</a:t>
            </a:r>
          </a:p>
          <a:p>
            <a:pPr>
              <a:lnSpc>
                <a:spcPct val="100000"/>
              </a:lnSpc>
            </a:pPr>
            <a:endParaRPr lang="fr-FR" sz="2000" spc="-1" dirty="0">
              <a:latin typeface="+mn-lt"/>
            </a:endParaRPr>
          </a:p>
          <a:p>
            <a:pPr>
              <a:lnSpc>
                <a:spcPct val="100000"/>
              </a:lnSpc>
            </a:pPr>
            <a:r>
              <a:rPr lang="fr-FR" sz="2000" spc="-1" dirty="0">
                <a:latin typeface="+mn-lt"/>
              </a:rPr>
              <a:t>Médaille d’or – Hommes : </a:t>
            </a:r>
            <a:r>
              <a:rPr lang="fr-FR" sz="2000" b="1" spc="-1" dirty="0">
                <a:latin typeface="+mn-lt"/>
              </a:rPr>
              <a:t>MIRAMAS</a:t>
            </a:r>
            <a:endParaRPr lang="fr-FR" sz="2000" spc="-1" dirty="0">
              <a:latin typeface="+mn-lt"/>
            </a:endParaRPr>
          </a:p>
        </p:txBody>
      </p:sp>
      <p:pic>
        <p:nvPicPr>
          <p:cNvPr id="215" name="Image 214"/>
          <p:cNvPicPr/>
          <p:nvPr/>
        </p:nvPicPr>
        <p:blipFill>
          <a:blip r:embed="rId2" cstate="print"/>
          <a:stretch/>
        </p:blipFill>
        <p:spPr>
          <a:xfrm>
            <a:off x="0" y="5877272"/>
            <a:ext cx="9144000" cy="980728"/>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0" y="884169"/>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Bilan saison 2019 - Campagne</a:t>
            </a:r>
            <a:endParaRPr lang="fr-FR" sz="3600" spc="-1" dirty="0"/>
          </a:p>
        </p:txBody>
      </p:sp>
      <p:sp>
        <p:nvSpPr>
          <p:cNvPr id="217" name="CustomShape 2"/>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18" name="CustomShape 3"/>
          <p:cNvSpPr/>
          <p:nvPr/>
        </p:nvSpPr>
        <p:spPr>
          <a:xfrm>
            <a:off x="522482" y="1471594"/>
            <a:ext cx="7771918" cy="107577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endParaRPr lang="fr-FR" sz="1600" spc="-1" dirty="0">
              <a:latin typeface="Arial"/>
            </a:endParaRPr>
          </a:p>
          <a:p>
            <a:pPr>
              <a:lnSpc>
                <a:spcPct val="100000"/>
              </a:lnSpc>
            </a:pPr>
            <a:endParaRPr lang="fr-FR" sz="1600" spc="-1" dirty="0">
              <a:latin typeface="Arial"/>
            </a:endParaRPr>
          </a:p>
          <a:p>
            <a:pPr>
              <a:lnSpc>
                <a:spcPct val="100000"/>
              </a:lnSpc>
            </a:pPr>
            <a:endParaRPr lang="fr-FR" sz="1600" spc="-1" dirty="0">
              <a:latin typeface="Arial"/>
            </a:endParaRPr>
          </a:p>
          <a:p>
            <a:pPr>
              <a:lnSpc>
                <a:spcPct val="100000"/>
              </a:lnSpc>
            </a:pPr>
            <a:endParaRPr lang="fr-FR" sz="1600" spc="-1" dirty="0">
              <a:latin typeface="Arial"/>
            </a:endParaRPr>
          </a:p>
        </p:txBody>
      </p:sp>
      <p:sp>
        <p:nvSpPr>
          <p:cNvPr id="219" name="TextShape 4"/>
          <p:cNvSpPr txBox="1"/>
          <p:nvPr/>
        </p:nvSpPr>
        <p:spPr>
          <a:xfrm>
            <a:off x="3265512" y="1711308"/>
            <a:ext cx="5877921" cy="4606753"/>
          </a:xfrm>
          <a:prstGeom prst="rect">
            <a:avLst/>
          </a:prstGeom>
          <a:noFill/>
          <a:ln>
            <a:noFill/>
          </a:ln>
        </p:spPr>
        <p:txBody>
          <a:bodyPr lIns="81639" tIns="40820" rIns="81639" bIns="40820">
            <a:spAutoFit/>
          </a:bodyPr>
          <a:lstStyle/>
          <a:p>
            <a:pPr>
              <a:lnSpc>
                <a:spcPct val="100000"/>
              </a:lnSpc>
            </a:pPr>
            <a:r>
              <a:rPr lang="fr-FR" sz="2000" spc="-1" dirty="0">
                <a:latin typeface="+mn-lt"/>
              </a:rPr>
              <a:t>Championnat de France Campagne Jeune - </a:t>
            </a:r>
            <a:r>
              <a:rPr lang="fr-FR" sz="2000" spc="-1" dirty="0" err="1">
                <a:latin typeface="+mn-lt"/>
              </a:rPr>
              <a:t>Vaujany</a:t>
            </a:r>
            <a:endParaRPr lang="fr-FR" sz="2000" spc="-1" dirty="0">
              <a:latin typeface="+mn-lt"/>
            </a:endParaRPr>
          </a:p>
          <a:p>
            <a:pPr lvl="1"/>
            <a:r>
              <a:rPr lang="fr-FR" sz="2000" spc="-1" dirty="0">
                <a:latin typeface="+mn-lt"/>
              </a:rPr>
              <a:t>3 sélectionnés</a:t>
            </a:r>
          </a:p>
          <a:p>
            <a:pPr lvl="1"/>
            <a:r>
              <a:rPr lang="fr-FR" sz="2000" spc="-1" dirty="0">
                <a:latin typeface="+mn-lt"/>
                <a:ea typeface="Microsoft YaHei"/>
              </a:rPr>
              <a:t>2 médailles de bronze</a:t>
            </a:r>
            <a:r>
              <a:rPr lang="fr-FR" sz="2000" spc="-1" dirty="0">
                <a:latin typeface="+mn-lt"/>
              </a:rPr>
              <a:t>	</a:t>
            </a:r>
          </a:p>
          <a:p>
            <a:pPr lvl="1"/>
            <a:r>
              <a:rPr lang="fr-FR" sz="2000" spc="-1" dirty="0">
                <a:latin typeface="+mn-lt"/>
                <a:ea typeface="Microsoft YaHei"/>
              </a:rPr>
              <a:t>* Florent Michelet JHAC (Marseille Phocéens)	</a:t>
            </a:r>
            <a:endParaRPr lang="fr-FR" sz="2000" spc="-1" dirty="0">
              <a:latin typeface="+mn-lt"/>
            </a:endParaRPr>
          </a:p>
          <a:p>
            <a:pPr lvl="1"/>
            <a:r>
              <a:rPr lang="fr-FR" sz="2000" spc="-1" dirty="0">
                <a:latin typeface="+mn-lt"/>
                <a:ea typeface="Microsoft YaHei"/>
              </a:rPr>
              <a:t>* Nicolas Girard JHAP (</a:t>
            </a:r>
            <a:r>
              <a:rPr lang="fr-FR" sz="2000" spc="-1" dirty="0">
                <a:latin typeface="+mn-lt"/>
              </a:rPr>
              <a:t>Saint Martin de Crau)</a:t>
            </a:r>
          </a:p>
          <a:p>
            <a:endParaRPr lang="fr-FR" sz="2000" spc="-1" dirty="0">
              <a:latin typeface="+mn-lt"/>
            </a:endParaRPr>
          </a:p>
          <a:p>
            <a:pPr>
              <a:lnSpc>
                <a:spcPct val="100000"/>
              </a:lnSpc>
            </a:pPr>
            <a:r>
              <a:rPr lang="fr-FR" sz="2000" spc="-1" dirty="0">
                <a:latin typeface="+mn-lt"/>
              </a:rPr>
              <a:t>Championnat de France Campagne Scratch - </a:t>
            </a:r>
            <a:r>
              <a:rPr lang="fr-FR" sz="2000" spc="-1" dirty="0" err="1">
                <a:latin typeface="+mn-lt"/>
              </a:rPr>
              <a:t>Vaujany</a:t>
            </a:r>
            <a:endParaRPr lang="fr-FR" sz="2000" spc="-1" dirty="0">
              <a:latin typeface="+mn-lt"/>
            </a:endParaRPr>
          </a:p>
          <a:p>
            <a:pPr lvl="1"/>
            <a:r>
              <a:rPr lang="fr-FR" sz="2000" spc="-1" dirty="0">
                <a:latin typeface="+mn-lt"/>
              </a:rPr>
              <a:t>3 sélectionnés</a:t>
            </a:r>
          </a:p>
          <a:p>
            <a:pPr>
              <a:lnSpc>
                <a:spcPct val="100000"/>
              </a:lnSpc>
            </a:pPr>
            <a:endParaRPr lang="fr-FR" sz="2000" spc="-1" dirty="0">
              <a:latin typeface="+mn-lt"/>
            </a:endParaRPr>
          </a:p>
          <a:p>
            <a:pPr>
              <a:lnSpc>
                <a:spcPct val="100000"/>
              </a:lnSpc>
            </a:pPr>
            <a:r>
              <a:rPr lang="fr-FR" sz="2000" spc="-1" dirty="0">
                <a:latin typeface="+mn-lt"/>
              </a:rPr>
              <a:t>Championnat de France Campagne S2 S3 – </a:t>
            </a:r>
            <a:r>
              <a:rPr lang="fr-FR" sz="2000" spc="-1" dirty="0" err="1">
                <a:latin typeface="+mn-lt"/>
              </a:rPr>
              <a:t>Artonne</a:t>
            </a:r>
            <a:r>
              <a:rPr lang="fr-FR" sz="2000" spc="-1" dirty="0">
                <a:latin typeface="+mn-lt"/>
              </a:rPr>
              <a:t> St </a:t>
            </a:r>
            <a:r>
              <a:rPr lang="fr-FR" sz="2000" spc="-1" dirty="0" err="1">
                <a:latin typeface="+mn-lt"/>
              </a:rPr>
              <a:t>Myon</a:t>
            </a:r>
            <a:endParaRPr lang="fr-FR" sz="2000" spc="-1" dirty="0">
              <a:latin typeface="+mn-lt"/>
            </a:endParaRPr>
          </a:p>
          <a:p>
            <a:pPr lvl="1"/>
            <a:r>
              <a:rPr lang="fr-FR" sz="2000" spc="-1" dirty="0">
                <a:latin typeface="+mn-lt"/>
              </a:rPr>
              <a:t>2 sélectionnés</a:t>
            </a:r>
          </a:p>
          <a:p>
            <a:pPr>
              <a:lnSpc>
                <a:spcPct val="100000"/>
              </a:lnSpc>
            </a:pPr>
            <a:endParaRPr lang="fr-FR" sz="2000" spc="-1" dirty="0">
              <a:latin typeface="+mn-lt"/>
            </a:endParaRPr>
          </a:p>
          <a:p>
            <a:pPr>
              <a:lnSpc>
                <a:spcPct val="100000"/>
              </a:lnSpc>
            </a:pPr>
            <a:r>
              <a:rPr lang="fr-FR" sz="2000" spc="-1" dirty="0">
                <a:latin typeface="+mn-lt"/>
              </a:rPr>
              <a:t>Championnat de France par équipes – Chambéry</a:t>
            </a:r>
          </a:p>
          <a:p>
            <a:pPr>
              <a:lnSpc>
                <a:spcPct val="100000"/>
              </a:lnSpc>
            </a:pPr>
            <a:endParaRPr lang="fr-FR" sz="1600" spc="-1" dirty="0">
              <a:latin typeface="Arial"/>
            </a:endParaRPr>
          </a:p>
        </p:txBody>
      </p:sp>
      <p:pic>
        <p:nvPicPr>
          <p:cNvPr id="220" name="Image 219"/>
          <p:cNvPicPr/>
          <p:nvPr/>
        </p:nvPicPr>
        <p:blipFill>
          <a:blip r:embed="rId2" cstate="print"/>
          <a:stretch/>
        </p:blipFill>
        <p:spPr>
          <a:xfrm>
            <a:off x="395536" y="1916832"/>
            <a:ext cx="2819769" cy="3926210"/>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0" y="1371659"/>
            <a:ext cx="9144000" cy="11446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fr-FR" sz="3600" spc="-1" dirty="0">
                <a:solidFill>
                  <a:srgbClr val="000000"/>
                </a:solidFill>
              </a:rPr>
              <a:t>Merci de votre attention</a:t>
            </a:r>
            <a:endParaRPr lang="fr-FR" sz="3600" spc="-1" dirty="0"/>
          </a:p>
        </p:txBody>
      </p:sp>
      <p:pic>
        <p:nvPicPr>
          <p:cNvPr id="240" name="Image 239"/>
          <p:cNvPicPr/>
          <p:nvPr/>
        </p:nvPicPr>
        <p:blipFill>
          <a:blip r:embed="rId2" cstate="print"/>
          <a:stretch/>
        </p:blipFill>
        <p:spPr>
          <a:xfrm>
            <a:off x="0" y="2564904"/>
            <a:ext cx="9144000" cy="4293096"/>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Arbitrage</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68413"/>
            <a:ext cx="9143999" cy="509587"/>
          </a:xfrm>
        </p:spPr>
        <p:txBody>
          <a:bodyPr/>
          <a:lstStyle/>
          <a:p>
            <a:r>
              <a:rPr lang="fr-FR" sz="3600" dirty="0" smtClean="0">
                <a:latin typeface="+mn-lt"/>
              </a:rPr>
              <a:t>I Concours</a:t>
            </a:r>
            <a:endParaRPr lang="fr-FR" sz="3600" dirty="0">
              <a:latin typeface="+mn-lt"/>
            </a:endParaRPr>
          </a:p>
        </p:txBody>
      </p:sp>
      <p:sp>
        <p:nvSpPr>
          <p:cNvPr id="3" name="Espace réservé du contenu 2"/>
          <p:cNvSpPr>
            <a:spLocks noGrp="1"/>
          </p:cNvSpPr>
          <p:nvPr>
            <p:ph idx="1"/>
          </p:nvPr>
        </p:nvSpPr>
        <p:spPr>
          <a:xfrm>
            <a:off x="251520" y="1811238"/>
            <a:ext cx="8002588" cy="4210050"/>
          </a:xfrm>
        </p:spPr>
        <p:txBody>
          <a:bodyPr/>
          <a:lstStyle/>
          <a:p>
            <a:pPr algn="just"/>
            <a:r>
              <a:rPr lang="fr-FR" sz="2000" dirty="0" smtClean="0"/>
              <a:t>Saison 2018/2019 </a:t>
            </a:r>
            <a:r>
              <a:rPr lang="fr-FR" sz="2000" b="1" dirty="0" smtClean="0"/>
              <a:t>25</a:t>
            </a:r>
            <a:r>
              <a:rPr lang="fr-FR" sz="2000" dirty="0" smtClean="0"/>
              <a:t>  </a:t>
            </a:r>
            <a:r>
              <a:rPr lang="fr-FR" sz="2000" dirty="0"/>
              <a:t>arbitres : </a:t>
            </a:r>
            <a:r>
              <a:rPr lang="fr-FR" sz="2000" b="1" dirty="0"/>
              <a:t>5 femmes </a:t>
            </a:r>
            <a:r>
              <a:rPr lang="fr-FR" sz="2000" dirty="0"/>
              <a:t>et </a:t>
            </a:r>
            <a:r>
              <a:rPr lang="fr-FR" sz="2000" b="1" dirty="0" smtClean="0"/>
              <a:t>20 </a:t>
            </a:r>
            <a:r>
              <a:rPr lang="fr-FR" sz="2000" b="1" dirty="0"/>
              <a:t>hommes</a:t>
            </a:r>
            <a:r>
              <a:rPr lang="fr-FR" sz="2000" dirty="0"/>
              <a:t>. </a:t>
            </a:r>
            <a:endParaRPr lang="fr-FR" sz="2000" dirty="0" smtClean="0"/>
          </a:p>
          <a:p>
            <a:pPr algn="just"/>
            <a:endParaRPr lang="fr-FR" sz="2000" dirty="0"/>
          </a:p>
          <a:p>
            <a:pPr algn="just"/>
            <a:r>
              <a:rPr lang="fr-FR" sz="2000" dirty="0"/>
              <a:t>Sur cette saison, </a:t>
            </a:r>
            <a:r>
              <a:rPr lang="fr-FR" sz="2000" b="1" dirty="0"/>
              <a:t>1 arrêt</a:t>
            </a:r>
            <a:r>
              <a:rPr lang="fr-FR" sz="2000" dirty="0" smtClean="0"/>
              <a:t>.</a:t>
            </a:r>
          </a:p>
          <a:p>
            <a:pPr algn="just"/>
            <a:endParaRPr lang="fr-FR" sz="2000" dirty="0"/>
          </a:p>
          <a:p>
            <a:pPr algn="just"/>
            <a:r>
              <a:rPr lang="fr-FR" sz="2000" dirty="0" smtClean="0"/>
              <a:t>Arbitrage </a:t>
            </a:r>
            <a:r>
              <a:rPr lang="fr-FR" sz="2000" b="1" dirty="0" smtClean="0"/>
              <a:t>d’au </a:t>
            </a:r>
            <a:r>
              <a:rPr lang="fr-FR" sz="2000" b="1" dirty="0"/>
              <a:t>moins 2 concours </a:t>
            </a:r>
            <a:r>
              <a:rPr lang="fr-FR" sz="2000" dirty="0"/>
              <a:t>et </a:t>
            </a:r>
            <a:r>
              <a:rPr lang="fr-FR" sz="2000" b="1" dirty="0" smtClean="0"/>
              <a:t>24 </a:t>
            </a:r>
            <a:r>
              <a:rPr lang="fr-FR" sz="2000" b="1" dirty="0"/>
              <a:t>actifs </a:t>
            </a:r>
            <a:r>
              <a:rPr lang="fr-FR" sz="2000" dirty="0"/>
              <a:t>pour la saison </a:t>
            </a:r>
            <a:r>
              <a:rPr lang="fr-FR" sz="2000" dirty="0" smtClean="0"/>
              <a:t>2019/2020.</a:t>
            </a:r>
          </a:p>
          <a:p>
            <a:pPr algn="just"/>
            <a:endParaRPr lang="fr-FR" sz="2000" dirty="0" smtClean="0"/>
          </a:p>
          <a:p>
            <a:pPr algn="just"/>
            <a:r>
              <a:rPr lang="fr-FR" sz="2000" dirty="0" smtClean="0"/>
              <a:t>Arbitrages </a:t>
            </a:r>
            <a:r>
              <a:rPr lang="fr-FR" sz="2000" dirty="0"/>
              <a:t>des concours organisés sur la </a:t>
            </a:r>
            <a:r>
              <a:rPr lang="fr-FR" sz="2000" b="1" dirty="0"/>
              <a:t>Région PACA </a:t>
            </a:r>
            <a:r>
              <a:rPr lang="fr-FR" sz="2000" dirty="0" smtClean="0"/>
              <a:t>dont les </a:t>
            </a:r>
            <a:r>
              <a:rPr lang="fr-FR" sz="2000" b="1" dirty="0" smtClean="0"/>
              <a:t>24</a:t>
            </a:r>
            <a:r>
              <a:rPr lang="fr-FR" sz="2000" dirty="0" smtClean="0"/>
              <a:t> </a:t>
            </a:r>
            <a:r>
              <a:rPr lang="fr-FR" sz="2000" b="1" dirty="0"/>
              <a:t>concours organisés sur le Département 13</a:t>
            </a:r>
            <a:r>
              <a:rPr lang="fr-FR" sz="2000" dirty="0"/>
              <a:t> : soit </a:t>
            </a:r>
            <a:r>
              <a:rPr lang="fr-FR" sz="2000" b="1" dirty="0" smtClean="0"/>
              <a:t>40 </a:t>
            </a:r>
            <a:r>
              <a:rPr lang="fr-FR" sz="2000" b="1" dirty="0"/>
              <a:t>arbitrages</a:t>
            </a:r>
            <a:r>
              <a:rPr lang="fr-FR" sz="2000" dirty="0" smtClean="0"/>
              <a:t>.</a:t>
            </a:r>
          </a:p>
          <a:p>
            <a:pPr algn="just"/>
            <a:endParaRPr lang="fr-FR" sz="2000" dirty="0"/>
          </a:p>
          <a:p>
            <a:pPr algn="just"/>
            <a:r>
              <a:rPr lang="fr-FR" sz="2000" dirty="0"/>
              <a:t>Pour la saison extérieure, pas de championnat de France organisé dans la région mais participation des arbitres à la </a:t>
            </a:r>
            <a:r>
              <a:rPr lang="fr-FR" sz="2000" b="1" dirty="0"/>
              <a:t>manche de D1 </a:t>
            </a:r>
            <a:r>
              <a:rPr lang="fr-FR" sz="2000" dirty="0"/>
              <a:t>par équipe de clubs </a:t>
            </a:r>
            <a:r>
              <a:rPr lang="fr-FR" sz="2000" b="1" dirty="0"/>
              <a:t>organisée par le club de Vedène</a:t>
            </a:r>
            <a:r>
              <a:rPr lang="fr-FR" sz="2000" dirty="0"/>
              <a:t> : </a:t>
            </a:r>
            <a:endParaRPr lang="fr-FR" sz="2000" dirty="0" smtClean="0"/>
          </a:p>
          <a:p>
            <a:pPr lvl="1" algn="just"/>
            <a:r>
              <a:rPr lang="fr-FR" sz="2000" dirty="0" smtClean="0"/>
              <a:t>participation d’1 arbitre sur 2 </a:t>
            </a:r>
            <a:r>
              <a:rPr lang="fr-FR" sz="2000" dirty="0"/>
              <a:t>jours les </a:t>
            </a:r>
            <a:r>
              <a:rPr lang="fr-FR" sz="2000" dirty="0" smtClean="0"/>
              <a:t>1</a:t>
            </a:r>
            <a:r>
              <a:rPr lang="fr-FR" sz="2000" baseline="30000" dirty="0" smtClean="0"/>
              <a:t>er</a:t>
            </a:r>
            <a:r>
              <a:rPr lang="fr-FR" sz="2000" dirty="0" smtClean="0"/>
              <a:t> et 2 juin 2019</a:t>
            </a:r>
          </a:p>
          <a:p>
            <a:pPr lvl="1" algn="just"/>
            <a:r>
              <a:rPr lang="fr-FR" sz="2000" dirty="0" smtClean="0"/>
              <a:t>Je le </a:t>
            </a:r>
            <a:r>
              <a:rPr lang="fr-FR" sz="2000" dirty="0"/>
              <a:t>remercie pour </a:t>
            </a:r>
            <a:r>
              <a:rPr lang="fr-FR" sz="2000" dirty="0" smtClean="0"/>
              <a:t>sa </a:t>
            </a:r>
            <a:r>
              <a:rPr lang="fr-FR" sz="2000" dirty="0"/>
              <a:t>participation.</a:t>
            </a:r>
          </a:p>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20272" y="980332"/>
            <a:ext cx="1728192" cy="1728192"/>
          </a:xfrm>
          <a:prstGeom prst="rect">
            <a:avLst/>
          </a:prstGeom>
        </p:spPr>
      </p:pic>
    </p:spTree>
    <p:extLst>
      <p:ext uri="{BB962C8B-B14F-4D97-AF65-F5344CB8AC3E}">
        <p14:creationId xmlns:p14="http://schemas.microsoft.com/office/powerpoint/2010/main" xmlns="" val="1075547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268413"/>
            <a:ext cx="9144000" cy="509587"/>
          </a:xfrm>
        </p:spPr>
        <p:txBody>
          <a:bodyPr/>
          <a:lstStyle/>
          <a:p>
            <a:r>
              <a:rPr lang="fr-FR" sz="3600" dirty="0" smtClean="0">
                <a:latin typeface="+mn-lt"/>
              </a:rPr>
              <a:t>II Formation</a:t>
            </a:r>
            <a:endParaRPr lang="fr-FR" sz="3600" dirty="0">
              <a:latin typeface="+mn-lt"/>
            </a:endParaRPr>
          </a:p>
        </p:txBody>
      </p:sp>
      <p:sp>
        <p:nvSpPr>
          <p:cNvPr id="3" name="Espace réservé du contenu 2"/>
          <p:cNvSpPr>
            <a:spLocks noGrp="1"/>
          </p:cNvSpPr>
          <p:nvPr>
            <p:ph idx="1"/>
          </p:nvPr>
        </p:nvSpPr>
        <p:spPr/>
        <p:txBody>
          <a:bodyPr/>
          <a:lstStyle/>
          <a:p>
            <a:pPr algn="just"/>
            <a:r>
              <a:rPr lang="fr-FR" sz="2000" dirty="0" smtClean="0"/>
              <a:t>La </a:t>
            </a:r>
            <a:r>
              <a:rPr lang="fr-FR" sz="2000" dirty="0"/>
              <a:t>formation est toujours assurée par 2 </a:t>
            </a:r>
            <a:r>
              <a:rPr lang="fr-FR" sz="2000" dirty="0" smtClean="0"/>
              <a:t>arbitres.</a:t>
            </a:r>
          </a:p>
          <a:p>
            <a:pPr algn="just"/>
            <a:endParaRPr lang="fr-FR" sz="2000" dirty="0" smtClean="0"/>
          </a:p>
          <a:p>
            <a:pPr algn="just"/>
            <a:endParaRPr lang="fr-FR" sz="2000" dirty="0"/>
          </a:p>
          <a:p>
            <a:pPr algn="just"/>
            <a:r>
              <a:rPr lang="fr-FR" sz="2000" b="1" dirty="0" smtClean="0"/>
              <a:t>3 </a:t>
            </a:r>
            <a:r>
              <a:rPr lang="fr-FR" sz="2000" b="1" dirty="0"/>
              <a:t>candidats arbitres </a:t>
            </a:r>
            <a:r>
              <a:rPr lang="fr-FR" sz="2000" dirty="0"/>
              <a:t>en </a:t>
            </a:r>
            <a:r>
              <a:rPr lang="fr-FR" sz="2000" dirty="0" smtClean="0"/>
              <a:t>formation, </a:t>
            </a:r>
            <a:r>
              <a:rPr lang="fr-FR" sz="2000" b="1" dirty="0" smtClean="0"/>
              <a:t>3 </a:t>
            </a:r>
            <a:r>
              <a:rPr lang="fr-FR" sz="2000" b="1" dirty="0"/>
              <a:t>tronc commun </a:t>
            </a:r>
            <a:r>
              <a:rPr lang="fr-FR" sz="2000" b="1" dirty="0" smtClean="0"/>
              <a:t>réussis </a:t>
            </a:r>
            <a:r>
              <a:rPr lang="fr-FR" sz="2000" dirty="0"/>
              <a:t>à la session d’avril </a:t>
            </a:r>
            <a:r>
              <a:rPr lang="fr-FR" sz="2000" dirty="0" smtClean="0"/>
              <a:t>2019. </a:t>
            </a:r>
            <a:r>
              <a:rPr lang="fr-FR" sz="2000" dirty="0"/>
              <a:t>L’examen du </a:t>
            </a:r>
            <a:r>
              <a:rPr lang="fr-FR" sz="2000" dirty="0" smtClean="0"/>
              <a:t>17 </a:t>
            </a:r>
            <a:r>
              <a:rPr lang="fr-FR" sz="2000" dirty="0"/>
              <a:t>novembre </a:t>
            </a:r>
            <a:r>
              <a:rPr lang="fr-FR" sz="2000" dirty="0" smtClean="0"/>
              <a:t>2019 </a:t>
            </a:r>
            <a:r>
              <a:rPr lang="fr-FR" sz="2000" dirty="0"/>
              <a:t>qui </a:t>
            </a:r>
            <a:r>
              <a:rPr lang="fr-FR" sz="2000" dirty="0" smtClean="0"/>
              <a:t>s’est déroulé à Aix à Provence a vu </a:t>
            </a:r>
            <a:r>
              <a:rPr lang="fr-FR" sz="2000" b="1" dirty="0" smtClean="0"/>
              <a:t>2 candidats présenter l’option </a:t>
            </a:r>
            <a:r>
              <a:rPr lang="fr-FR" sz="2000" dirty="0" smtClean="0"/>
              <a:t>cibles et </a:t>
            </a:r>
            <a:r>
              <a:rPr lang="fr-FR" sz="2000" b="1" dirty="0" smtClean="0"/>
              <a:t>1 candidat présenter 2 options:  cibles et campagne</a:t>
            </a:r>
            <a:r>
              <a:rPr lang="fr-FR" sz="2000" dirty="0" smtClean="0"/>
              <a:t>. </a:t>
            </a:r>
          </a:p>
          <a:p>
            <a:pPr algn="just"/>
            <a:endParaRPr lang="fr-FR" sz="2000" dirty="0" smtClean="0"/>
          </a:p>
          <a:p>
            <a:pPr algn="just"/>
            <a:endParaRPr lang="fr-FR" sz="2000" dirty="0"/>
          </a:p>
          <a:p>
            <a:pPr algn="just"/>
            <a:r>
              <a:rPr lang="fr-FR" sz="2000" dirty="0"/>
              <a:t>Les résultats </a:t>
            </a:r>
            <a:r>
              <a:rPr lang="fr-FR" sz="2000" dirty="0" smtClean="0"/>
              <a:t>sont </a:t>
            </a:r>
            <a:r>
              <a:rPr lang="fr-FR" sz="2000" dirty="0"/>
              <a:t>attendus pour la fin de l’année.</a:t>
            </a:r>
          </a:p>
          <a:p>
            <a:endParaRPr lang="fr-FR" dirty="0"/>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4248" y="978053"/>
            <a:ext cx="2016224" cy="1738891"/>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19627" y="4797153"/>
            <a:ext cx="2111928" cy="1728192"/>
          </a:xfrm>
          <a:prstGeom prst="rect">
            <a:avLst/>
          </a:prstGeom>
        </p:spPr>
      </p:pic>
    </p:spTree>
    <p:extLst>
      <p:ext uri="{BB962C8B-B14F-4D97-AF65-F5344CB8AC3E}">
        <p14:creationId xmlns:p14="http://schemas.microsoft.com/office/powerpoint/2010/main" xmlns="" val="298485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700809"/>
            <a:ext cx="8147248" cy="5157191"/>
          </a:xfrm>
        </p:spPr>
        <p:txBody>
          <a:bodyPr/>
          <a:lstStyle/>
          <a:p>
            <a:pPr>
              <a:buNone/>
            </a:pPr>
            <a:endParaRPr lang="fr-FR" sz="2800" dirty="0"/>
          </a:p>
          <a:p>
            <a:r>
              <a:rPr lang="fr-FR" sz="2000" dirty="0" smtClean="0"/>
              <a:t>Les journées </a:t>
            </a:r>
            <a:r>
              <a:rPr lang="fr-FR" sz="2000" dirty="0"/>
              <a:t>de formation des graines d’arbitres </a:t>
            </a:r>
            <a:r>
              <a:rPr lang="fr-FR" sz="2000" dirty="0" smtClean="0"/>
              <a:t>prévues en novembre 2018 et avril 2019 </a:t>
            </a:r>
            <a:r>
              <a:rPr lang="fr-FR" sz="2000" dirty="0"/>
              <a:t>a été </a:t>
            </a:r>
            <a:r>
              <a:rPr lang="fr-FR" sz="2000" dirty="0" smtClean="0"/>
              <a:t>annulées </a:t>
            </a:r>
            <a:r>
              <a:rPr lang="fr-FR" sz="2000" dirty="0"/>
              <a:t>faute de </a:t>
            </a:r>
            <a:r>
              <a:rPr lang="fr-FR" sz="2000" dirty="0" smtClean="0"/>
              <a:t>candidature en </a:t>
            </a:r>
            <a:r>
              <a:rPr lang="fr-FR" sz="2000" dirty="0" smtClean="0"/>
              <a:t>nombre et </a:t>
            </a:r>
            <a:r>
              <a:rPr lang="fr-FR" sz="2000" dirty="0" smtClean="0"/>
              <a:t>de disponibilité.</a:t>
            </a:r>
          </a:p>
          <a:p>
            <a:endParaRPr lang="fr-FR" sz="2000" dirty="0"/>
          </a:p>
          <a:p>
            <a:r>
              <a:rPr lang="fr-FR" sz="2000" dirty="0"/>
              <a:t>La </a:t>
            </a:r>
            <a:r>
              <a:rPr lang="fr-FR" sz="2000" dirty="0" smtClean="0"/>
              <a:t>session SALLE destinée à l’arbitrage des concours « Spécial jeunes » s’est déroulée à Châteaurenard le 16 novembre 2019 sur </a:t>
            </a:r>
            <a:r>
              <a:rPr lang="fr-FR" sz="2000" dirty="0"/>
              <a:t>la journée </a:t>
            </a:r>
            <a:r>
              <a:rPr lang="fr-FR" sz="2000" dirty="0" smtClean="0"/>
              <a:t>:</a:t>
            </a:r>
          </a:p>
          <a:p>
            <a:pPr lvl="1"/>
            <a:r>
              <a:rPr lang="fr-FR" sz="2000" dirty="0" smtClean="0"/>
              <a:t>matin </a:t>
            </a:r>
            <a:r>
              <a:rPr lang="fr-FR" sz="2000" dirty="0"/>
              <a:t>partie </a:t>
            </a:r>
            <a:r>
              <a:rPr lang="fr-FR" sz="2000" dirty="0" smtClean="0"/>
              <a:t>théorique</a:t>
            </a:r>
          </a:p>
          <a:p>
            <a:pPr lvl="1"/>
            <a:r>
              <a:rPr lang="fr-FR" sz="2000" dirty="0" smtClean="0"/>
              <a:t>après-midi </a:t>
            </a:r>
            <a:r>
              <a:rPr lang="fr-FR" sz="2000" dirty="0"/>
              <a:t>mise en pratique sur </a:t>
            </a:r>
            <a:r>
              <a:rPr lang="fr-FR" sz="2000" dirty="0" smtClean="0"/>
              <a:t>le </a:t>
            </a:r>
            <a:r>
              <a:rPr lang="fr-FR" sz="2000" dirty="0"/>
              <a:t>concours </a:t>
            </a:r>
            <a:r>
              <a:rPr lang="fr-FR" sz="2000" dirty="0" smtClean="0"/>
              <a:t>« spécial jeunes »: 4 jeunes âgés de 10 à 12 ans </a:t>
            </a:r>
          </a:p>
          <a:p>
            <a:pPr lvl="1"/>
            <a:r>
              <a:rPr lang="fr-FR" sz="2000" dirty="0" smtClean="0"/>
              <a:t>ont participé: 3 du club de Châteaurenard et 1 du club d’Aix en Provence</a:t>
            </a:r>
            <a:r>
              <a:rPr lang="fr-FR" sz="1600" dirty="0" smtClean="0"/>
              <a:t>.</a:t>
            </a:r>
          </a:p>
        </p:txBody>
      </p:sp>
      <p:pic>
        <p:nvPicPr>
          <p:cNvPr id="6" name="Imag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7455749" y="833282"/>
            <a:ext cx="1097271" cy="1536179"/>
          </a:xfrm>
          <a:prstGeom prst="rect">
            <a:avLst/>
          </a:prstGeom>
        </p:spPr>
      </p:pic>
      <p:sp>
        <p:nvSpPr>
          <p:cNvPr id="5" name="Titre 1"/>
          <p:cNvSpPr>
            <a:spLocks noGrp="1"/>
          </p:cNvSpPr>
          <p:nvPr>
            <p:ph type="title"/>
          </p:nvPr>
        </p:nvSpPr>
        <p:spPr>
          <a:xfrm>
            <a:off x="1" y="980728"/>
            <a:ext cx="9144000" cy="509587"/>
          </a:xfrm>
        </p:spPr>
        <p:txBody>
          <a:bodyPr/>
          <a:lstStyle/>
          <a:p>
            <a:r>
              <a:rPr lang="fr-FR" sz="3600" dirty="0" smtClean="0">
                <a:latin typeface="+mn-lt"/>
              </a:rPr>
              <a:t>III Graine d’Arbitres</a:t>
            </a:r>
            <a:endParaRPr lang="fr-FR" sz="3600" dirty="0">
              <a:latin typeface="+mn-lt"/>
            </a:endParaRPr>
          </a:p>
        </p:txBody>
      </p:sp>
    </p:spTree>
    <p:extLst>
      <p:ext uri="{BB962C8B-B14F-4D97-AF65-F5344CB8AC3E}">
        <p14:creationId xmlns:p14="http://schemas.microsoft.com/office/powerpoint/2010/main" xmlns="" val="2311669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00808"/>
            <a:ext cx="8147248" cy="5157191"/>
          </a:xfrm>
        </p:spPr>
        <p:txBody>
          <a:bodyPr/>
          <a:lstStyle/>
          <a:p>
            <a:endParaRPr lang="fr-FR" sz="2000" dirty="0" smtClean="0"/>
          </a:p>
          <a:p>
            <a:endParaRPr lang="fr-FR" sz="2000" dirty="0" smtClean="0"/>
          </a:p>
          <a:p>
            <a:r>
              <a:rPr lang="fr-FR" sz="2000" dirty="0" smtClean="0"/>
              <a:t>Merci au club de Châteaurenard pour son accueil,</a:t>
            </a:r>
          </a:p>
          <a:p>
            <a:endParaRPr lang="fr-FR" sz="2000" dirty="0"/>
          </a:p>
          <a:p>
            <a:r>
              <a:rPr lang="fr-FR" sz="2000" dirty="0"/>
              <a:t>Nous comptons poursuivre cette initiative et demandons aux clubs d’informer et de faire connaitre cette action aux archers qu’ils pressentent aptes à arbitrer.</a:t>
            </a:r>
          </a:p>
          <a:p>
            <a:r>
              <a:rPr lang="fr-FR" sz="2000" dirty="0"/>
              <a:t>Une autre session devrait être organisée en mars ou avril pour l’arbitrage de parcours. </a:t>
            </a:r>
            <a:endParaRPr lang="fr-FR" sz="2000" dirty="0" smtClean="0"/>
          </a:p>
          <a:p>
            <a:endParaRPr lang="fr-FR" sz="2000" dirty="0"/>
          </a:p>
          <a:p>
            <a:r>
              <a:rPr lang="fr-FR" sz="3600" dirty="0"/>
              <a:t>Merci pour votre attention</a:t>
            </a: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32240" y="4797152"/>
            <a:ext cx="1769080" cy="1586575"/>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5400000">
            <a:off x="7239725" y="1665520"/>
            <a:ext cx="1097271" cy="1536179"/>
          </a:xfrm>
          <a:prstGeom prst="rect">
            <a:avLst/>
          </a:prstGeom>
        </p:spPr>
      </p:pic>
      <p:sp>
        <p:nvSpPr>
          <p:cNvPr id="7" name="Titre 1"/>
          <p:cNvSpPr>
            <a:spLocks noGrp="1"/>
          </p:cNvSpPr>
          <p:nvPr>
            <p:ph type="title"/>
          </p:nvPr>
        </p:nvSpPr>
        <p:spPr>
          <a:xfrm>
            <a:off x="1" y="980728"/>
            <a:ext cx="9144000" cy="509587"/>
          </a:xfrm>
        </p:spPr>
        <p:txBody>
          <a:bodyPr/>
          <a:lstStyle/>
          <a:p>
            <a:r>
              <a:rPr lang="fr-FR" sz="3600" dirty="0" smtClean="0">
                <a:latin typeface="+mn-lt"/>
              </a:rPr>
              <a:t>III Graine d’Arbitres</a:t>
            </a:r>
            <a:endParaRPr lang="fr-FR" sz="3600" dirty="0">
              <a:latin typeface="+mn-lt"/>
            </a:endParaRPr>
          </a:p>
        </p:txBody>
      </p:sp>
    </p:spTree>
    <p:extLst>
      <p:ext uri="{BB962C8B-B14F-4D97-AF65-F5344CB8AC3E}">
        <p14:creationId xmlns:p14="http://schemas.microsoft.com/office/powerpoint/2010/main" xmlns="" val="2311669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4" name="ZoneTexte 3"/>
          <p:cNvSpPr txBox="1"/>
          <p:nvPr/>
        </p:nvSpPr>
        <p:spPr>
          <a:xfrm>
            <a:off x="684213" y="2708275"/>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Matériel</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Image 11" descr="index.png"/>
          <p:cNvPicPr>
            <a:picLocks noChangeAspect="1"/>
          </p:cNvPicPr>
          <p:nvPr/>
        </p:nvPicPr>
        <p:blipFill>
          <a:blip r:embed="rId2" cstate="print"/>
          <a:srcRect/>
          <a:stretch>
            <a:fillRect/>
          </a:stretch>
        </p:blipFill>
        <p:spPr bwMode="auto">
          <a:xfrm>
            <a:off x="4859338" y="2420938"/>
            <a:ext cx="649287" cy="573087"/>
          </a:xfrm>
          <a:prstGeom prst="rect">
            <a:avLst/>
          </a:prstGeom>
          <a:noFill/>
          <a:ln w="9525">
            <a:noFill/>
            <a:miter lim="800000"/>
            <a:headEnd/>
            <a:tailEnd/>
          </a:ln>
        </p:spPr>
      </p:pic>
      <p:pic>
        <p:nvPicPr>
          <p:cNvPr id="34823" name="Image 13" descr="fliet.jpg"/>
          <p:cNvPicPr>
            <a:picLocks noChangeAspect="1"/>
          </p:cNvPicPr>
          <p:nvPr/>
        </p:nvPicPr>
        <p:blipFill>
          <a:blip r:embed="rId3" cstate="print"/>
          <a:srcRect/>
          <a:stretch>
            <a:fillRect/>
          </a:stretch>
        </p:blipFill>
        <p:spPr bwMode="auto">
          <a:xfrm>
            <a:off x="35496" y="4941094"/>
            <a:ext cx="792162" cy="792162"/>
          </a:xfrm>
          <a:prstGeom prst="rect">
            <a:avLst/>
          </a:prstGeom>
          <a:noFill/>
          <a:ln w="9525">
            <a:noFill/>
            <a:miter lim="800000"/>
            <a:headEnd/>
            <a:tailEnd/>
          </a:ln>
        </p:spPr>
      </p:pic>
      <p:pic>
        <p:nvPicPr>
          <p:cNvPr id="11" name="Espace réservé du contenu 10" descr="Chronotir.jpg"/>
          <p:cNvPicPr>
            <a:picLocks noGrp="1" noChangeAspect="1"/>
          </p:cNvPicPr>
          <p:nvPr>
            <p:ph sz="half" idx="2"/>
          </p:nvPr>
        </p:nvPicPr>
        <p:blipFill>
          <a:blip r:embed="rId4" cstate="print"/>
          <a:stretch>
            <a:fillRect/>
          </a:stretch>
        </p:blipFill>
        <p:spPr>
          <a:xfrm>
            <a:off x="0" y="1857672"/>
            <a:ext cx="1187624" cy="1979373"/>
          </a:xfrm>
        </p:spPr>
      </p:pic>
      <p:pic>
        <p:nvPicPr>
          <p:cNvPr id="12" name="Image 11" descr="Chronotir 2.jpg"/>
          <p:cNvPicPr>
            <a:picLocks noChangeAspect="1"/>
          </p:cNvPicPr>
          <p:nvPr/>
        </p:nvPicPr>
        <p:blipFill>
          <a:blip r:embed="rId5" cstate="print"/>
          <a:stretch>
            <a:fillRect/>
          </a:stretch>
        </p:blipFill>
        <p:spPr>
          <a:xfrm>
            <a:off x="4211960" y="4310530"/>
            <a:ext cx="2029768" cy="1350718"/>
          </a:xfrm>
          <a:prstGeom prst="rect">
            <a:avLst/>
          </a:prstGeom>
        </p:spPr>
      </p:pic>
      <p:sp>
        <p:nvSpPr>
          <p:cNvPr id="10" name="Espace réservé du contenu 9"/>
          <p:cNvSpPr>
            <a:spLocks noGrp="1"/>
          </p:cNvSpPr>
          <p:nvPr>
            <p:ph sz="half" idx="1"/>
          </p:nvPr>
        </p:nvSpPr>
        <p:spPr>
          <a:xfrm>
            <a:off x="683568" y="2060848"/>
            <a:ext cx="4038600" cy="4525963"/>
          </a:xfrm>
        </p:spPr>
        <p:txBody>
          <a:bodyPr/>
          <a:lstStyle/>
          <a:p>
            <a:r>
              <a:rPr lang="fr-FR" dirty="0" err="1" smtClean="0"/>
              <a:t>Chronotirs</a:t>
            </a:r>
            <a:endParaRPr lang="fr-FR" dirty="0" smtClean="0"/>
          </a:p>
          <a:p>
            <a:pPr lvl="1"/>
            <a:r>
              <a:rPr lang="fr-FR" dirty="0" smtClean="0"/>
              <a:t>Aucun soucis avec les nouveaux </a:t>
            </a:r>
            <a:r>
              <a:rPr lang="fr-FR" dirty="0" err="1" smtClean="0"/>
              <a:t>Chronotirs</a:t>
            </a:r>
            <a:r>
              <a:rPr lang="fr-FR" dirty="0" smtClean="0"/>
              <a:t> cette année. </a:t>
            </a:r>
          </a:p>
          <a:p>
            <a:pPr lvl="1"/>
            <a:endParaRPr lang="fr-FR" dirty="0" smtClean="0"/>
          </a:p>
          <a:p>
            <a:pPr marL="514350" indent="-457200" eaLnBrk="1" fontAlgn="auto" hangingPunct="1">
              <a:spcAft>
                <a:spcPts val="0"/>
              </a:spcAft>
              <a:defRPr/>
            </a:pPr>
            <a:r>
              <a:rPr lang="fr-FR" dirty="0" smtClean="0"/>
              <a:t>Les Filets</a:t>
            </a:r>
          </a:p>
          <a:p>
            <a:pPr lvl="1">
              <a:defRPr/>
            </a:pPr>
            <a:r>
              <a:rPr lang="fr-FR" dirty="0" smtClean="0"/>
              <a:t>Prêt possible de deux jeux gratuits avec les </a:t>
            </a:r>
            <a:r>
              <a:rPr lang="fr-FR" dirty="0" err="1" smtClean="0"/>
              <a:t>Chronotirs</a:t>
            </a:r>
            <a:r>
              <a:rPr lang="fr-FR" dirty="0" smtClean="0"/>
              <a:t> .</a:t>
            </a:r>
          </a:p>
          <a:p>
            <a:endParaRPr lang="fr-FR" dirty="0"/>
          </a:p>
        </p:txBody>
      </p:sp>
      <p:pic>
        <p:nvPicPr>
          <p:cNvPr id="1026" name="Picture 2" descr="C:\Users\pelle\AppData\Local\Microsoft\Windows\INetCache\IE\KHASPIN4\smiley1_sl-designs1024x768[1].jpg"/>
          <p:cNvPicPr>
            <a:picLocks noChangeAspect="1" noChangeArrowheads="1"/>
          </p:cNvPicPr>
          <p:nvPr/>
        </p:nvPicPr>
        <p:blipFill>
          <a:blip r:embed="rId6" cstate="print"/>
          <a:srcRect/>
          <a:stretch>
            <a:fillRect/>
          </a:stretch>
        </p:blipFill>
        <p:spPr bwMode="auto">
          <a:xfrm>
            <a:off x="3203848" y="3429000"/>
            <a:ext cx="648072" cy="486054"/>
          </a:xfrm>
          <a:prstGeom prst="rect">
            <a:avLst/>
          </a:prstGeom>
          <a:noFill/>
        </p:spPr>
      </p:pic>
      <p:pic>
        <p:nvPicPr>
          <p:cNvPr id="13" name="Picture 2" descr="C:\Users\pelle\AppData\Local\Microsoft\Windows\INetCache\IE\KHASPIN4\smiley1_sl-designs1024x768[1].jpg"/>
          <p:cNvPicPr>
            <a:picLocks noChangeAspect="1" noChangeArrowheads="1"/>
          </p:cNvPicPr>
          <p:nvPr/>
        </p:nvPicPr>
        <p:blipFill>
          <a:blip r:embed="rId6" cstate="print"/>
          <a:srcRect/>
          <a:stretch>
            <a:fillRect/>
          </a:stretch>
        </p:blipFill>
        <p:spPr bwMode="auto">
          <a:xfrm>
            <a:off x="3203848" y="5535234"/>
            <a:ext cx="648072" cy="486054"/>
          </a:xfrm>
          <a:prstGeom prst="rect">
            <a:avLst/>
          </a:prstGeom>
          <a:noFill/>
        </p:spPr>
      </p:pic>
      <p:sp>
        <p:nvSpPr>
          <p:cNvPr id="14" name="Rectangle 13"/>
          <p:cNvSpPr/>
          <p:nvPr/>
        </p:nvSpPr>
        <p:spPr>
          <a:xfrm>
            <a:off x="5868144" y="2276872"/>
            <a:ext cx="2987824" cy="3693319"/>
          </a:xfrm>
          <a:prstGeom prst="rect">
            <a:avLst/>
          </a:prstGeom>
        </p:spPr>
        <p:txBody>
          <a:bodyPr wrap="square">
            <a:spAutoFit/>
          </a:bodyPr>
          <a:lstStyle/>
          <a:p>
            <a:pPr fontAlgn="auto">
              <a:spcAft>
                <a:spcPts val="0"/>
              </a:spcAft>
              <a:defRPr/>
            </a:pPr>
            <a:r>
              <a:rPr lang="fr-FR" b="1" dirty="0" smtClean="0"/>
              <a:t>Pensez à remplir la convention </a:t>
            </a:r>
          </a:p>
          <a:p>
            <a:pPr fontAlgn="auto">
              <a:spcAft>
                <a:spcPts val="0"/>
              </a:spcAft>
              <a:defRPr/>
            </a:pPr>
            <a:r>
              <a:rPr lang="fr-FR" b="1" dirty="0" smtClean="0"/>
              <a:t>même pour un prêt et à vérifier le matériel lors de la réception !</a:t>
            </a:r>
          </a:p>
          <a:p>
            <a:pPr fontAlgn="auto">
              <a:spcAft>
                <a:spcPts val="0"/>
              </a:spcAft>
              <a:defRPr/>
            </a:pPr>
            <a:endParaRPr lang="fr-FR" b="1" dirty="0" smtClean="0"/>
          </a:p>
          <a:p>
            <a:pPr fontAlgn="auto">
              <a:spcAft>
                <a:spcPts val="0"/>
              </a:spcAft>
              <a:defRPr/>
            </a:pPr>
            <a:endParaRPr lang="fr-FR" b="1" dirty="0" smtClean="0"/>
          </a:p>
          <a:p>
            <a:pPr fontAlgn="auto">
              <a:spcAft>
                <a:spcPts val="0"/>
              </a:spcAft>
              <a:defRPr/>
            </a:pPr>
            <a:r>
              <a:rPr lang="fr-FR" b="1" dirty="0" smtClean="0"/>
              <a:t>Quand un club récupère les </a:t>
            </a:r>
            <a:r>
              <a:rPr lang="fr-FR" b="1" dirty="0" err="1" smtClean="0"/>
              <a:t>Chronotirs</a:t>
            </a:r>
            <a:r>
              <a:rPr lang="fr-FR" b="1" dirty="0" smtClean="0"/>
              <a:t> il est de sa responsabilité de s’assurer que les feux sont en état et complets.</a:t>
            </a:r>
          </a:p>
          <a:p>
            <a:pPr algn="ctr" fontAlgn="auto">
              <a:spcAft>
                <a:spcPts val="0"/>
              </a:spcAft>
              <a:defRPr/>
            </a:pP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5" name="ZoneTexte 4"/>
          <p:cNvSpPr txBox="1"/>
          <p:nvPr/>
        </p:nvSpPr>
        <p:spPr>
          <a:xfrm>
            <a:off x="684213" y="2130425"/>
            <a:ext cx="7775575" cy="3170238"/>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Jeunes</a:t>
            </a:r>
          </a:p>
          <a:p>
            <a:pPr algn="ctr" fontAlgn="auto">
              <a:spcBef>
                <a:spcPts val="0"/>
              </a:spcBef>
              <a:spcAft>
                <a:spcPts val="0"/>
              </a:spcAft>
              <a:defRPr/>
            </a:pPr>
            <a:r>
              <a:rPr lang="fr-FR" sz="5000" b="1" dirty="0">
                <a:solidFill>
                  <a:srgbClr val="003399"/>
                </a:solidFill>
                <a:latin typeface="+mn-lt"/>
                <a:cs typeface="+mn-cs"/>
              </a:rPr>
              <a:t>Et </a:t>
            </a:r>
          </a:p>
          <a:p>
            <a:pPr algn="ctr" fontAlgn="auto">
              <a:spcBef>
                <a:spcPts val="0"/>
              </a:spcBef>
              <a:spcAft>
                <a:spcPts val="0"/>
              </a:spcAft>
              <a:defRPr/>
            </a:pPr>
            <a:r>
              <a:rPr lang="fr-FR" sz="5000" b="1" dirty="0">
                <a:solidFill>
                  <a:srgbClr val="003399"/>
                </a:solidFill>
                <a:latin typeface="+mn-lt"/>
                <a:cs typeface="+mn-cs"/>
              </a:rPr>
              <a:t>Challenge Départemental</a:t>
            </a:r>
          </a:p>
          <a:p>
            <a:pPr algn="ctr" fontAlgn="auto">
              <a:spcBef>
                <a:spcPts val="0"/>
              </a:spcBef>
              <a:spcAft>
                <a:spcPts val="0"/>
              </a:spcAft>
              <a:defRPr/>
            </a:pPr>
            <a:r>
              <a:rPr lang="fr-FR" sz="5000" b="1" dirty="0">
                <a:solidFill>
                  <a:srgbClr val="003399"/>
                </a:solidFill>
                <a:latin typeface="+mn-lt"/>
                <a:cs typeface="+mn-cs"/>
              </a:rPr>
              <a:t> </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4" name="ZoneTexte 3"/>
          <p:cNvSpPr txBox="1"/>
          <p:nvPr/>
        </p:nvSpPr>
        <p:spPr>
          <a:xfrm>
            <a:off x="684213" y="2708275"/>
            <a:ext cx="7775575" cy="1631950"/>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Communication</a:t>
            </a:r>
          </a:p>
          <a:p>
            <a:pPr algn="ctr" fontAlgn="auto">
              <a:spcBef>
                <a:spcPts val="0"/>
              </a:spcBef>
              <a:spcAft>
                <a:spcPts val="0"/>
              </a:spcAft>
              <a:defRPr/>
            </a:pPr>
            <a:r>
              <a:rPr lang="fr-FR" sz="5000" b="1" dirty="0">
                <a:solidFill>
                  <a:srgbClr val="003399"/>
                </a:solidFill>
                <a:latin typeface="+mn-lt"/>
                <a:cs typeface="+mn-cs"/>
              </a:rPr>
              <a:t> </a:t>
            </a:r>
            <a:r>
              <a:rPr lang="fr-FR" sz="5000" i="1" dirty="0">
                <a:solidFill>
                  <a:srgbClr val="003399"/>
                </a:solidFill>
                <a:latin typeface="+mn-lt"/>
                <a:cs typeface="+mn-cs"/>
              </a:rPr>
              <a:t>2017-2018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0976" y="980728"/>
            <a:ext cx="9324975" cy="865187"/>
          </a:xfrm>
        </p:spPr>
        <p:txBody>
          <a:bodyPr rtlCol="0">
            <a:normAutofit fontScale="25000" lnSpcReduction="20000"/>
          </a:bodyPr>
          <a:lstStyle/>
          <a:p>
            <a:pPr eaLnBrk="1" fontAlgn="auto" hangingPunct="1">
              <a:spcAft>
                <a:spcPts val="0"/>
              </a:spcAft>
              <a:defRPr/>
            </a:pPr>
            <a:endParaRPr lang="fr-FR" dirty="0"/>
          </a:p>
          <a:p>
            <a:pPr eaLnBrk="1" fontAlgn="auto" hangingPunct="1">
              <a:spcAft>
                <a:spcPts val="0"/>
              </a:spcAft>
              <a:defRPr/>
            </a:pPr>
            <a:endParaRPr lang="fr-FR" dirty="0"/>
          </a:p>
          <a:p>
            <a:pPr eaLnBrk="1" fontAlgn="auto" hangingPunct="1">
              <a:spcAft>
                <a:spcPts val="0"/>
              </a:spcAft>
              <a:defRPr/>
            </a:pPr>
            <a:r>
              <a:rPr lang="fr-FR" sz="14400" dirty="0"/>
              <a:t> </a:t>
            </a:r>
            <a:r>
              <a:rPr lang="fr-FR" sz="14400" dirty="0">
                <a:solidFill>
                  <a:schemeClr val="tx2">
                    <a:lumMod val="75000"/>
                  </a:schemeClr>
                </a:solidFill>
              </a:rPr>
              <a:t>L’Arc News</a:t>
            </a:r>
          </a:p>
        </p:txBody>
      </p:sp>
      <p:sp>
        <p:nvSpPr>
          <p:cNvPr id="3686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ltLang="fr-FR"/>
          </a:p>
        </p:txBody>
      </p:sp>
      <p:sp>
        <p:nvSpPr>
          <p:cNvPr id="3689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graphicFrame>
        <p:nvGraphicFramePr>
          <p:cNvPr id="9" name="Tableau 8"/>
          <p:cNvGraphicFramePr>
            <a:graphicFrameLocks noGrp="1"/>
          </p:cNvGraphicFramePr>
          <p:nvPr/>
        </p:nvGraphicFramePr>
        <p:xfrm>
          <a:off x="395534" y="1844823"/>
          <a:ext cx="8424937" cy="4104456"/>
        </p:xfrm>
        <a:graphic>
          <a:graphicData uri="http://schemas.openxmlformats.org/drawingml/2006/table">
            <a:tbl>
              <a:tblPr/>
              <a:tblGrid>
                <a:gridCol w="2010166">
                  <a:extLst>
                    <a:ext uri="{9D8B030D-6E8A-4147-A177-3AD203B41FA5}">
                      <a16:colId xmlns:a16="http://schemas.microsoft.com/office/drawing/2014/main" xmlns="" val="20000"/>
                    </a:ext>
                  </a:extLst>
                </a:gridCol>
                <a:gridCol w="2138257">
                  <a:extLst>
                    <a:ext uri="{9D8B030D-6E8A-4147-A177-3AD203B41FA5}">
                      <a16:colId xmlns:a16="http://schemas.microsoft.com/office/drawing/2014/main" xmlns="" val="20001"/>
                    </a:ext>
                  </a:extLst>
                </a:gridCol>
                <a:gridCol w="2138257">
                  <a:extLst>
                    <a:ext uri="{9D8B030D-6E8A-4147-A177-3AD203B41FA5}">
                      <a16:colId xmlns:a16="http://schemas.microsoft.com/office/drawing/2014/main" xmlns="" val="20002"/>
                    </a:ext>
                  </a:extLst>
                </a:gridCol>
                <a:gridCol w="2138257">
                  <a:extLst>
                    <a:ext uri="{9D8B030D-6E8A-4147-A177-3AD203B41FA5}">
                      <a16:colId xmlns:a16="http://schemas.microsoft.com/office/drawing/2014/main" xmlns="" val="20003"/>
                    </a:ext>
                  </a:extLst>
                </a:gridCol>
              </a:tblGrid>
              <a:tr h="1368152">
                <a:tc>
                  <a:txBody>
                    <a:bodyPr/>
                    <a:lstStyle/>
                    <a:p>
                      <a:pPr marL="457200" algn="ctr">
                        <a:lnSpc>
                          <a:spcPct val="115000"/>
                        </a:lnSpc>
                        <a:spcAft>
                          <a:spcPts val="0"/>
                        </a:spcAft>
                      </a:pPr>
                      <a:r>
                        <a:rPr lang="fr-FR" sz="1100">
                          <a:latin typeface="Arial"/>
                          <a:ea typeface="Times New Roman"/>
                        </a:rPr>
                        <a:t>Années</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2017</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2018</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2019</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368152">
                <a:tc>
                  <a:txBody>
                    <a:bodyPr/>
                    <a:lstStyle/>
                    <a:p>
                      <a:pPr marL="457200" algn="ctr">
                        <a:lnSpc>
                          <a:spcPct val="115000"/>
                        </a:lnSpc>
                        <a:spcAft>
                          <a:spcPts val="0"/>
                        </a:spcAft>
                      </a:pPr>
                      <a:r>
                        <a:rPr lang="fr-FR" sz="1100">
                          <a:latin typeface="Arial"/>
                          <a:ea typeface="Times New Roman"/>
                        </a:rPr>
                        <a:t>Publications</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4</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4</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3</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68152">
                <a:tc>
                  <a:txBody>
                    <a:bodyPr/>
                    <a:lstStyle/>
                    <a:p>
                      <a:pPr marL="457200" algn="ctr">
                        <a:lnSpc>
                          <a:spcPct val="115000"/>
                        </a:lnSpc>
                        <a:spcAft>
                          <a:spcPts val="0"/>
                        </a:spcAft>
                      </a:pPr>
                      <a:r>
                        <a:rPr lang="fr-FR" sz="1100">
                          <a:latin typeface="Arial"/>
                          <a:ea typeface="Times New Roman"/>
                        </a:rPr>
                        <a:t>Nb abonnés</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1170</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a:latin typeface="Arial"/>
                          <a:ea typeface="Times New Roman"/>
                        </a:rPr>
                        <a:t>1383</a:t>
                      </a:r>
                      <a:endParaRPr lang="fr-FR" sz="100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0"/>
                        </a:spcAft>
                      </a:pPr>
                      <a:r>
                        <a:rPr lang="fr-FR" sz="1100" dirty="0">
                          <a:latin typeface="Arial"/>
                          <a:ea typeface="Times New Roman"/>
                        </a:rPr>
                        <a:t>1330</a:t>
                      </a:r>
                      <a:endParaRPr lang="fr-FR" sz="1000" dirty="0">
                        <a:latin typeface="Times New Roman"/>
                        <a:ea typeface="Times New Roman"/>
                      </a:endParaRPr>
                    </a:p>
                  </a:txBody>
                  <a:tcPr marL="66731" marR="667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836712"/>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le site Internet ARC 13 – les </a:t>
            </a:r>
            <a:r>
              <a:rPr lang="fr-FR" sz="14400" dirty="0" err="1">
                <a:solidFill>
                  <a:schemeClr val="tx2">
                    <a:lumMod val="75000"/>
                  </a:schemeClr>
                </a:solidFill>
                <a:latin typeface="+mn-lt"/>
                <a:cs typeface="+mn-cs"/>
              </a:rPr>
              <a:t>stats</a:t>
            </a:r>
            <a:endParaRPr lang="fr-FR" sz="14400" dirty="0">
              <a:solidFill>
                <a:schemeClr val="tx2">
                  <a:lumMod val="75000"/>
                </a:schemeClr>
              </a:solidFill>
              <a:latin typeface="+mn-lt"/>
              <a:cs typeface="+mn-cs"/>
            </a:endParaRPr>
          </a:p>
        </p:txBody>
      </p:sp>
      <p:graphicFrame>
        <p:nvGraphicFramePr>
          <p:cNvPr id="6" name="Tableau 5"/>
          <p:cNvGraphicFramePr>
            <a:graphicFrameLocks noGrp="1"/>
          </p:cNvGraphicFramePr>
          <p:nvPr/>
        </p:nvGraphicFramePr>
        <p:xfrm>
          <a:off x="539553" y="1844824"/>
          <a:ext cx="8136903" cy="4392489"/>
        </p:xfrm>
        <a:graphic>
          <a:graphicData uri="http://schemas.openxmlformats.org/drawingml/2006/table">
            <a:tbl>
              <a:tblPr/>
              <a:tblGrid>
                <a:gridCol w="1602353">
                  <a:extLst>
                    <a:ext uri="{9D8B030D-6E8A-4147-A177-3AD203B41FA5}">
                      <a16:colId xmlns:a16="http://schemas.microsoft.com/office/drawing/2014/main" xmlns="" val="20000"/>
                    </a:ext>
                  </a:extLst>
                </a:gridCol>
                <a:gridCol w="1657497">
                  <a:extLst>
                    <a:ext uri="{9D8B030D-6E8A-4147-A177-3AD203B41FA5}">
                      <a16:colId xmlns:a16="http://schemas.microsoft.com/office/drawing/2014/main" xmlns="" val="20001"/>
                    </a:ext>
                  </a:extLst>
                </a:gridCol>
                <a:gridCol w="1502671">
                  <a:extLst>
                    <a:ext uri="{9D8B030D-6E8A-4147-A177-3AD203B41FA5}">
                      <a16:colId xmlns:a16="http://schemas.microsoft.com/office/drawing/2014/main" xmlns="" val="20002"/>
                    </a:ext>
                  </a:extLst>
                </a:gridCol>
                <a:gridCol w="1721126">
                  <a:extLst>
                    <a:ext uri="{9D8B030D-6E8A-4147-A177-3AD203B41FA5}">
                      <a16:colId xmlns:a16="http://schemas.microsoft.com/office/drawing/2014/main" xmlns="" val="20003"/>
                    </a:ext>
                  </a:extLst>
                </a:gridCol>
                <a:gridCol w="1653256">
                  <a:extLst>
                    <a:ext uri="{9D8B030D-6E8A-4147-A177-3AD203B41FA5}">
                      <a16:colId xmlns:a16="http://schemas.microsoft.com/office/drawing/2014/main" xmlns="" val="20004"/>
                    </a:ext>
                  </a:extLst>
                </a:gridCol>
              </a:tblGrid>
              <a:tr h="1254997">
                <a:tc>
                  <a:txBody>
                    <a:bodyPr/>
                    <a:lstStyle/>
                    <a:p>
                      <a:pPr marL="457200" algn="ctr">
                        <a:lnSpc>
                          <a:spcPct val="115000"/>
                        </a:lnSpc>
                        <a:spcAft>
                          <a:spcPts val="600"/>
                        </a:spcAft>
                      </a:pPr>
                      <a:r>
                        <a:rPr lang="fr-FR" sz="1100" dirty="0">
                          <a:latin typeface="Arial"/>
                          <a:ea typeface="Times New Roman"/>
                        </a:rPr>
                        <a:t>Années</a:t>
                      </a:r>
                      <a:endParaRPr lang="fr-F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2015 - 2016</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2016-2017</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2017 – 2018 </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2018 – 2019 </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254997">
                <a:tc>
                  <a:txBody>
                    <a:bodyPr/>
                    <a:lstStyle/>
                    <a:p>
                      <a:pPr marL="457200" algn="ctr">
                        <a:lnSpc>
                          <a:spcPct val="115000"/>
                        </a:lnSpc>
                        <a:spcAft>
                          <a:spcPts val="600"/>
                        </a:spcAft>
                      </a:pPr>
                      <a:r>
                        <a:rPr lang="fr-FR" sz="1100">
                          <a:latin typeface="Arial"/>
                          <a:ea typeface="Times New Roman"/>
                        </a:rPr>
                        <a:t>Nbre de visiteurs</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852 – 5 400</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13 284</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a:latin typeface="Arial"/>
                          <a:ea typeface="Times New Roman"/>
                        </a:rPr>
                        <a:t>13 278</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b="1">
                          <a:latin typeface="Arial"/>
                          <a:ea typeface="Times New Roman"/>
                        </a:rPr>
                        <a:t>10 344</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882495">
                <a:tc>
                  <a:txBody>
                    <a:bodyPr/>
                    <a:lstStyle/>
                    <a:p>
                      <a:pPr marL="457200" algn="ctr">
                        <a:lnSpc>
                          <a:spcPct val="115000"/>
                        </a:lnSpc>
                        <a:spcAft>
                          <a:spcPts val="600"/>
                        </a:spcAft>
                      </a:pPr>
                      <a:r>
                        <a:rPr lang="fr-FR" sz="1100">
                          <a:latin typeface="Arial"/>
                          <a:ea typeface="Times New Roman"/>
                        </a:rPr>
                        <a:t>Taux de visites mobiles</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a:latin typeface="Arial"/>
                          <a:ea typeface="Times New Roman"/>
                        </a:rPr>
                        <a:t>16 %</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dirty="0">
                          <a:latin typeface="Arial"/>
                          <a:ea typeface="Times New Roman"/>
                        </a:rPr>
                        <a:t>27 %</a:t>
                      </a:r>
                      <a:endParaRPr lang="fr-F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a:latin typeface="Arial"/>
                          <a:ea typeface="Times New Roman"/>
                        </a:rPr>
                        <a:t>33 %</a:t>
                      </a:r>
                      <a:endParaRPr lang="fr-FR" sz="1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15000"/>
                        </a:lnSpc>
                        <a:spcAft>
                          <a:spcPts val="600"/>
                        </a:spcAft>
                      </a:pPr>
                      <a:r>
                        <a:rPr lang="fr-FR" sz="1100" i="1" dirty="0">
                          <a:latin typeface="Arial"/>
                          <a:ea typeface="Times New Roman"/>
                        </a:rPr>
                        <a:t>40 %</a:t>
                      </a:r>
                      <a:endParaRPr lang="fr-FR"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836712"/>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le site Internet ARC 13 – les consultations</a:t>
            </a:r>
          </a:p>
        </p:txBody>
      </p:sp>
      <p:pic>
        <p:nvPicPr>
          <p:cNvPr id="7" name="Image 6" descr="Pages plus visitées 1.JPG"/>
          <p:cNvPicPr/>
          <p:nvPr/>
        </p:nvPicPr>
        <p:blipFill>
          <a:blip r:embed="rId2" cstate="print"/>
          <a:stretch>
            <a:fillRect/>
          </a:stretch>
        </p:blipFill>
        <p:spPr>
          <a:xfrm>
            <a:off x="179512" y="1844824"/>
            <a:ext cx="8964488" cy="460851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836712"/>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le site Internet ARC 13 – les consultations</a:t>
            </a:r>
          </a:p>
        </p:txBody>
      </p:sp>
      <p:pic>
        <p:nvPicPr>
          <p:cNvPr id="8" name="Image 7" descr="Pages plus visitées 3.JPG"/>
          <p:cNvPicPr/>
          <p:nvPr/>
        </p:nvPicPr>
        <p:blipFill>
          <a:blip r:embed="rId2" cstate="print"/>
          <a:stretch>
            <a:fillRect/>
          </a:stretch>
        </p:blipFill>
        <p:spPr>
          <a:xfrm>
            <a:off x="0" y="1772816"/>
            <a:ext cx="9144000" cy="482453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3141663"/>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Commission </a:t>
            </a:r>
            <a:r>
              <a:rPr lang="fr-FR" sz="5000" b="1" dirty="0" smtClean="0">
                <a:solidFill>
                  <a:srgbClr val="003399"/>
                </a:solidFill>
                <a:latin typeface="+mn-lt"/>
                <a:cs typeface="+mn-cs"/>
              </a:rPr>
              <a:t>Finance</a:t>
            </a:r>
            <a:endParaRPr lang="fr-FR" sz="5000" b="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a:t>COMPTE DE RESULTAT AU 31/08/17</a:t>
            </a:r>
            <a:endParaRPr lang="fr-FR" sz="800"/>
          </a:p>
          <a:p>
            <a:pPr eaLnBrk="0" hangingPunct="0"/>
            <a:endParaRPr lang="fr-FR"/>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p:txBody>
          <a:bodyPr/>
          <a:lstStyle/>
          <a:p>
            <a:endParaRPr lang="fr-FR" dirty="0" smtClean="0">
              <a:hlinkClick r:id="rId3" action="ppaction://hlinkfile"/>
            </a:endParaRPr>
          </a:p>
          <a:p>
            <a:r>
              <a:rPr lang="fr-FR" dirty="0" smtClean="0">
                <a:hlinkClick r:id="rId3" action="ppaction://hlinkfile"/>
              </a:rPr>
              <a:t>bilan 2019</a:t>
            </a:r>
            <a:endParaRPr lang="fr-FR" dirty="0" smtClean="0"/>
          </a:p>
          <a:p>
            <a:endParaRPr lang="fr-FR" dirty="0" smtClean="0"/>
          </a:p>
          <a:p>
            <a:r>
              <a:rPr lang="fr-FR" dirty="0" smtClean="0">
                <a:hlinkClick r:id="rId4" action="ppaction://hlinkfile"/>
              </a:rPr>
              <a:t>compte de résultat 2018-2019</a:t>
            </a:r>
            <a:endParaRPr lang="fr-FR" dirty="0" smtClean="0"/>
          </a:p>
          <a:p>
            <a:endParaRPr lang="fr-FR"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Quitus 2019.JPG"/>
          <p:cNvPicPr>
            <a:picLocks noChangeAspect="1"/>
          </p:cNvPicPr>
          <p:nvPr/>
        </p:nvPicPr>
        <p:blipFill>
          <a:blip r:embed="rId2" cstate="print"/>
          <a:stretch>
            <a:fillRect/>
          </a:stretch>
        </p:blipFill>
        <p:spPr>
          <a:xfrm>
            <a:off x="0" y="980728"/>
            <a:ext cx="8039100" cy="5400675"/>
          </a:xfrm>
          <a:prstGeom prst="rect">
            <a:avLst/>
          </a:prstGeom>
        </p:spPr>
      </p:pic>
      <p:pic>
        <p:nvPicPr>
          <p:cNvPr id="4" name="Image 3" descr="smiley.jpg"/>
          <p:cNvPicPr>
            <a:picLocks noChangeAspect="1"/>
          </p:cNvPicPr>
          <p:nvPr/>
        </p:nvPicPr>
        <p:blipFill>
          <a:blip r:embed="rId3" cstate="print"/>
          <a:stretch>
            <a:fillRect/>
          </a:stretch>
        </p:blipFill>
        <p:spPr>
          <a:xfrm>
            <a:off x="6477000" y="4509120"/>
            <a:ext cx="2667000" cy="1714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3141663"/>
            <a:ext cx="7775575" cy="1630362"/>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a:solidFill>
                  <a:srgbClr val="003399"/>
                </a:solidFill>
                <a:latin typeface="+mn-lt"/>
                <a:cs typeface="+mn-cs"/>
              </a:rPr>
              <a:t>Quitus</a:t>
            </a: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2019</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fr-FR"/>
          </a:p>
        </p:txBody>
      </p:sp>
      <p:pic>
        <p:nvPicPr>
          <p:cNvPr id="43012" name="Picture 1"/>
          <p:cNvPicPr>
            <a:picLocks noChangeAspect="1" noChangeArrowheads="1"/>
          </p:cNvPicPr>
          <p:nvPr/>
        </p:nvPicPr>
        <p:blipFill>
          <a:blip r:embed="rId2" cstate="print"/>
          <a:srcRect/>
          <a:stretch>
            <a:fillRect/>
          </a:stretch>
        </p:blipFill>
        <p:spPr bwMode="auto">
          <a:xfrm>
            <a:off x="41275" y="895350"/>
            <a:ext cx="1152525" cy="693738"/>
          </a:xfrm>
          <a:prstGeom prst="rect">
            <a:avLst/>
          </a:prstGeom>
          <a:noFill/>
          <a:ln w="9525">
            <a:noFill/>
            <a:miter lim="800000"/>
            <a:headEnd/>
            <a:tailEnd/>
          </a:ln>
        </p:spPr>
      </p:pic>
      <p:sp>
        <p:nvSpPr>
          <p:cNvPr id="43013" name="Rectangle 3"/>
          <p:cNvSpPr>
            <a:spLocks noChangeArrowheads="1"/>
          </p:cNvSpPr>
          <p:nvPr/>
        </p:nvSpPr>
        <p:spPr bwMode="auto">
          <a:xfrm>
            <a:off x="2014538" y="476250"/>
            <a:ext cx="9144000" cy="457200"/>
          </a:xfrm>
          <a:prstGeom prst="rect">
            <a:avLst/>
          </a:prstGeom>
          <a:noFill/>
          <a:ln w="9525">
            <a:noFill/>
            <a:miter lim="800000"/>
            <a:headEnd/>
            <a:tailEnd/>
          </a:ln>
        </p:spPr>
        <p:txBody>
          <a:bodyPr wrap="none" anchor="ctr">
            <a:spAutoFit/>
          </a:bodyPr>
          <a:lstStyle/>
          <a:p>
            <a:pPr eaLnBrk="0" hangingPunct="0"/>
            <a:r>
              <a:rPr lang="en-US" sz="1000" b="1"/>
              <a:t>COMPTE DE RESULTAT AU 31/08/17</a:t>
            </a:r>
            <a:endParaRPr lang="fr-FR" sz="800"/>
          </a:p>
          <a:p>
            <a:pPr eaLnBrk="0" hangingPunct="0"/>
            <a:endParaRPr lang="fr-FR"/>
          </a:p>
        </p:txBody>
      </p:sp>
      <p:sp>
        <p:nvSpPr>
          <p:cNvPr id="11" name="ZoneTexte 10"/>
          <p:cNvSpPr txBox="1"/>
          <p:nvPr/>
        </p:nvSpPr>
        <p:spPr>
          <a:xfrm>
            <a:off x="1331913" y="1125538"/>
            <a:ext cx="6985000" cy="70643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4000" b="1" dirty="0">
                <a:solidFill>
                  <a:srgbClr val="003399"/>
                </a:solidFill>
                <a:latin typeface="+mn-lt"/>
                <a:cs typeface="+mn-cs"/>
              </a:rPr>
              <a:t>Commission Finance</a:t>
            </a:r>
          </a:p>
        </p:txBody>
      </p:sp>
      <p:sp>
        <p:nvSpPr>
          <p:cNvPr id="8" name="Espace réservé du contenu 7"/>
          <p:cNvSpPr>
            <a:spLocks noGrp="1"/>
          </p:cNvSpPr>
          <p:nvPr>
            <p:ph idx="1"/>
          </p:nvPr>
        </p:nvSpPr>
        <p:spPr/>
        <p:txBody>
          <a:bodyPr/>
          <a:lstStyle/>
          <a:p>
            <a:endParaRPr lang="fr-FR" dirty="0" smtClean="0">
              <a:hlinkClick r:id="rId3" action="ppaction://hlinkfile"/>
            </a:endParaRPr>
          </a:p>
          <a:p>
            <a:endParaRPr lang="fr-FR" dirty="0" smtClean="0"/>
          </a:p>
          <a:p>
            <a:r>
              <a:rPr lang="fr-FR" dirty="0" smtClean="0">
                <a:hlinkClick r:id="rId4" action="ppaction://hlinkfile"/>
              </a:rPr>
              <a:t>budget prévisionnel 2020</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1268760"/>
            <a:ext cx="9144000" cy="1224161"/>
          </a:xfrm>
          <a:prstGeom prst="rect">
            <a:avLst/>
          </a:prstGeom>
        </p:spPr>
        <p:txBody>
          <a:bodyPr>
            <a:normAutofit fontScale="325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3500" dirty="0">
                <a:solidFill>
                  <a:schemeClr val="tx2">
                    <a:lumMod val="75000"/>
                  </a:schemeClr>
                </a:solidFill>
                <a:latin typeface="+mn-lt"/>
                <a:cs typeface="+mn-cs"/>
              </a:rPr>
              <a:t>Spécial Jeunes </a:t>
            </a:r>
            <a:r>
              <a:rPr lang="fr-FR" sz="13500" dirty="0" smtClean="0">
                <a:solidFill>
                  <a:schemeClr val="tx2">
                    <a:lumMod val="75000"/>
                  </a:schemeClr>
                </a:solidFill>
                <a:latin typeface="+mn-lt"/>
                <a:cs typeface="+mn-cs"/>
              </a:rPr>
              <a:t>2019</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850" y="2558702"/>
            <a:ext cx="8640638" cy="4110658"/>
          </a:xfrm>
        </p:spPr>
        <p:txBody>
          <a:bodyPr/>
          <a:lstStyle/>
          <a:p>
            <a:pPr eaLnBrk="1" hangingPunct="1">
              <a:buFont typeface="Arial" pitchFamily="34" charset="0"/>
              <a:buNone/>
            </a:pPr>
            <a:r>
              <a:rPr lang="fr-FR" sz="2800" dirty="0" smtClean="0"/>
              <a:t>Il y a eu six épreuves :</a:t>
            </a:r>
          </a:p>
          <a:p>
            <a:r>
              <a:rPr lang="fr-FR" sz="2000" dirty="0" smtClean="0"/>
              <a:t>CHATEAURENARD (22) </a:t>
            </a:r>
          </a:p>
          <a:p>
            <a:r>
              <a:rPr lang="fr-FR" sz="2000" dirty="0" smtClean="0"/>
              <a:t>MARIGNANE (60) </a:t>
            </a:r>
          </a:p>
          <a:p>
            <a:r>
              <a:rPr lang="fr-FR" sz="2000" dirty="0" smtClean="0"/>
              <a:t>GEMENOS (51) </a:t>
            </a:r>
          </a:p>
          <a:p>
            <a:r>
              <a:rPr lang="fr-FR" sz="2000" dirty="0" smtClean="0"/>
              <a:t>SAINTMARTIN DE CRAU (60) </a:t>
            </a:r>
          </a:p>
          <a:p>
            <a:r>
              <a:rPr lang="fr-FR" sz="2000" dirty="0" smtClean="0"/>
              <a:t> PELISSANNE (61) </a:t>
            </a:r>
          </a:p>
          <a:p>
            <a:r>
              <a:rPr lang="fr-FR" sz="2000" dirty="0" smtClean="0"/>
              <a:t>PHOCEENS (40)</a:t>
            </a:r>
          </a:p>
          <a:p>
            <a:r>
              <a:rPr lang="fr-FR" sz="2400" dirty="0" smtClean="0"/>
              <a:t>Ces compétitions ont rassemblé 141 archers, issus de 15 clubs. </a:t>
            </a:r>
          </a:p>
          <a:p>
            <a:r>
              <a:rPr lang="fr-FR" sz="2400" dirty="0" smtClean="0"/>
              <a:t>Trois  archers sont sortis du Spécial Jeunes</a:t>
            </a:r>
            <a:r>
              <a:rPr lang="fr-FR" sz="2800" dirty="0" smtClean="0"/>
              <a:t>.</a:t>
            </a:r>
          </a:p>
          <a:p>
            <a:pPr eaLnBrk="1" hangingPunct="1"/>
            <a:endParaRPr lang="fr-FR" dirty="0" smtClean="0"/>
          </a:p>
          <a:p>
            <a:pPr eaLnBrk="1" hangingPunct="1"/>
            <a:endParaRPr lang="fr-FR" dirty="0" smtClean="0"/>
          </a:p>
          <a:p>
            <a:pPr eaLnBrk="1" hangingPunct="1"/>
            <a:endParaRPr lang="fr-FR" dirty="0" smtClean="0"/>
          </a:p>
        </p:txBody>
      </p:sp>
      <p:pic>
        <p:nvPicPr>
          <p:cNvPr id="4" name="Image 3" descr="Special jeunes.jpg"/>
          <p:cNvPicPr>
            <a:picLocks noChangeAspect="1"/>
          </p:cNvPicPr>
          <p:nvPr/>
        </p:nvPicPr>
        <p:blipFill>
          <a:blip r:embed="rId2" cstate="print"/>
          <a:stretch>
            <a:fillRect/>
          </a:stretch>
        </p:blipFill>
        <p:spPr>
          <a:xfrm>
            <a:off x="4850897" y="2564904"/>
            <a:ext cx="3465519" cy="2595794"/>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276872"/>
            <a:ext cx="7775575" cy="240065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Election vérificateur aux comptes</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2019 - 2020</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3068960"/>
            <a:ext cx="7704856" cy="707886"/>
          </a:xfrm>
          <a:prstGeom prst="rect">
            <a:avLst/>
          </a:prstGeom>
          <a:solidFill>
            <a:schemeClr val="accent1">
              <a:lumMod val="20000"/>
              <a:lumOff val="80000"/>
            </a:schemeClr>
          </a:solidFill>
          <a:ln>
            <a:solidFill>
              <a:srgbClr val="FF0000"/>
            </a:solidFill>
          </a:ln>
        </p:spPr>
        <p:txBody>
          <a:bodyPr wrap="square">
            <a:spAutoFit/>
          </a:bodyPr>
          <a:lstStyle/>
          <a:p>
            <a:pPr algn="ctr" fontAlgn="auto">
              <a:spcBef>
                <a:spcPts val="0"/>
              </a:spcBef>
              <a:spcAft>
                <a:spcPts val="0"/>
              </a:spcAft>
              <a:defRPr/>
            </a:pPr>
            <a:r>
              <a:rPr lang="fr-FR" sz="4000" b="1" dirty="0" smtClean="0">
                <a:solidFill>
                  <a:srgbClr val="003399"/>
                </a:solidFill>
                <a:latin typeface="+mn-lt"/>
                <a:cs typeface="+mn-cs"/>
              </a:rPr>
              <a:t>Saison 2020</a:t>
            </a:r>
            <a:endParaRPr lang="fr-FR" sz="4000" b="1" dirty="0">
              <a:solidFill>
                <a:srgbClr val="003399"/>
              </a:solidFill>
              <a:latin typeface="+mn-lt"/>
              <a:cs typeface="+mn-cs"/>
            </a:endParaRPr>
          </a:p>
        </p:txBody>
      </p:sp>
    </p:spTree>
    <p:extLst>
      <p:ext uri="{BB962C8B-B14F-4D97-AF65-F5344CB8AC3E}">
        <p14:creationId xmlns:p14="http://schemas.microsoft.com/office/powerpoint/2010/main" xmlns="" val="724659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348880"/>
            <a:ext cx="7775575" cy="3170099"/>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Nomination du Représentant CD 13 </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b="1" dirty="0" smtClean="0">
                <a:solidFill>
                  <a:srgbClr val="003399"/>
                </a:solidFill>
                <a:latin typeface="+mn-lt"/>
                <a:cs typeface="+mn-cs"/>
              </a:rPr>
              <a:t>AG FFTA </a:t>
            </a:r>
          </a:p>
          <a:p>
            <a:pPr algn="ctr" fontAlgn="auto">
              <a:spcBef>
                <a:spcPts val="0"/>
              </a:spcBef>
              <a:spcAft>
                <a:spcPts val="0"/>
              </a:spcAft>
              <a:defRPr/>
            </a:pPr>
            <a:r>
              <a:rPr lang="fr-FR" sz="5000" dirty="0" smtClean="0">
                <a:solidFill>
                  <a:srgbClr val="003399"/>
                </a:solidFill>
                <a:latin typeface="+mn-lt"/>
                <a:cs typeface="+mn-cs"/>
              </a:rPr>
              <a:t>2020</a:t>
            </a:r>
            <a:endParaRPr lang="fr-FR" sz="5000"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348880"/>
            <a:ext cx="7775575" cy="1631216"/>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Projet sportif</a:t>
            </a:r>
          </a:p>
          <a:p>
            <a:pPr algn="ctr" fontAlgn="auto">
              <a:spcBef>
                <a:spcPts val="0"/>
              </a:spcBef>
              <a:spcAft>
                <a:spcPts val="0"/>
              </a:spcAft>
              <a:defRPr/>
            </a:pPr>
            <a:r>
              <a:rPr lang="fr-FR" sz="5000" dirty="0" smtClean="0">
                <a:solidFill>
                  <a:srgbClr val="003399"/>
                </a:solidFill>
                <a:latin typeface="+mn-lt"/>
                <a:cs typeface="+mn-cs"/>
              </a:rPr>
              <a:t>2020 - 2021</a:t>
            </a:r>
            <a:endParaRPr lang="fr-FR" sz="5000"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0" y="956177"/>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Ce qui nous attend en 2020</a:t>
            </a:r>
            <a:endParaRPr lang="fr-FR" sz="3600" spc="-1" dirty="0"/>
          </a:p>
        </p:txBody>
      </p:sp>
      <p:sp>
        <p:nvSpPr>
          <p:cNvPr id="222" name="CustomShape 2"/>
          <p:cNvSpPr/>
          <p:nvPr/>
        </p:nvSpPr>
        <p:spPr>
          <a:xfrm>
            <a:off x="4767647" y="4838690"/>
            <a:ext cx="3787667" cy="778253"/>
          </a:xfrm>
          <a:prstGeom prst="rect">
            <a:avLst/>
          </a:prstGeom>
          <a:noFill/>
          <a:ln>
            <a:noFill/>
          </a:ln>
        </p:spPr>
        <p:style>
          <a:lnRef idx="0">
            <a:scrgbClr r="0" g="0" b="0"/>
          </a:lnRef>
          <a:fillRef idx="0">
            <a:scrgbClr r="0" g="0" b="0"/>
          </a:fillRef>
          <a:effectRef idx="0">
            <a:scrgbClr r="0" g="0" b="0"/>
          </a:effectRef>
          <a:fontRef idx="minor"/>
        </p:style>
      </p:sp>
      <p:sp>
        <p:nvSpPr>
          <p:cNvPr id="223" name="CustomShape 3"/>
          <p:cNvSpPr/>
          <p:nvPr/>
        </p:nvSpPr>
        <p:spPr>
          <a:xfrm>
            <a:off x="522482" y="1471594"/>
            <a:ext cx="7771918" cy="107577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endParaRPr lang="fr-FR" sz="1600" spc="-1" dirty="0">
              <a:latin typeface="Arial"/>
            </a:endParaRPr>
          </a:p>
          <a:p>
            <a:pPr>
              <a:lnSpc>
                <a:spcPct val="100000"/>
              </a:lnSpc>
            </a:pPr>
            <a:endParaRPr lang="fr-FR" sz="1600" spc="-1" dirty="0">
              <a:latin typeface="Arial"/>
            </a:endParaRPr>
          </a:p>
          <a:p>
            <a:pPr>
              <a:lnSpc>
                <a:spcPct val="100000"/>
              </a:lnSpc>
            </a:pPr>
            <a:endParaRPr lang="fr-FR" sz="1600" spc="-1" dirty="0">
              <a:latin typeface="Arial"/>
            </a:endParaRPr>
          </a:p>
          <a:p>
            <a:pPr>
              <a:lnSpc>
                <a:spcPct val="100000"/>
              </a:lnSpc>
            </a:pPr>
            <a:endParaRPr lang="fr-FR" sz="1600" spc="-1" dirty="0">
              <a:latin typeface="Arial"/>
            </a:endParaRPr>
          </a:p>
        </p:txBody>
      </p:sp>
      <p:sp>
        <p:nvSpPr>
          <p:cNvPr id="224" name="TextShape 4"/>
          <p:cNvSpPr txBox="1"/>
          <p:nvPr/>
        </p:nvSpPr>
        <p:spPr>
          <a:xfrm>
            <a:off x="611560" y="1916832"/>
            <a:ext cx="7421599" cy="5063288"/>
          </a:xfrm>
          <a:prstGeom prst="rect">
            <a:avLst/>
          </a:prstGeom>
          <a:noFill/>
          <a:ln>
            <a:noFill/>
          </a:ln>
        </p:spPr>
        <p:txBody>
          <a:bodyPr wrap="square" lIns="81639" tIns="40820" rIns="81639" bIns="40820">
            <a:spAutoFit/>
          </a:bodyPr>
          <a:lstStyle/>
          <a:p>
            <a:pPr>
              <a:lnSpc>
                <a:spcPct val="150000"/>
              </a:lnSpc>
            </a:pPr>
            <a:r>
              <a:rPr lang="fr-FR" sz="2000" spc="-1" dirty="0">
                <a:latin typeface="+mn-lt"/>
              </a:rPr>
              <a:t>Reconduction Championnats </a:t>
            </a:r>
            <a:r>
              <a:rPr lang="fr-FR" sz="2000" spc="-1" dirty="0" smtClean="0">
                <a:latin typeface="+mn-lt"/>
              </a:rPr>
              <a:t>départementaux</a:t>
            </a:r>
            <a:endParaRPr lang="fr-FR" sz="2000" spc="-1" dirty="0">
              <a:latin typeface="+mn-lt"/>
            </a:endParaRPr>
          </a:p>
          <a:p>
            <a:pPr>
              <a:lnSpc>
                <a:spcPct val="150000"/>
              </a:lnSpc>
            </a:pPr>
            <a:r>
              <a:rPr lang="fr-FR" sz="2000" spc="-1" dirty="0">
                <a:latin typeface="+mn-lt"/>
              </a:rPr>
              <a:t>	3D </a:t>
            </a:r>
          </a:p>
          <a:p>
            <a:pPr>
              <a:lnSpc>
                <a:spcPct val="150000"/>
              </a:lnSpc>
            </a:pPr>
            <a:r>
              <a:rPr lang="fr-FR" sz="2000" spc="-1" dirty="0">
                <a:latin typeface="+mn-lt"/>
              </a:rPr>
              <a:t>	Nature</a:t>
            </a:r>
          </a:p>
          <a:p>
            <a:pPr>
              <a:lnSpc>
                <a:spcPct val="150000"/>
              </a:lnSpc>
            </a:pPr>
            <a:r>
              <a:rPr lang="fr-FR" sz="2000" spc="-1" dirty="0">
                <a:latin typeface="+mn-lt"/>
              </a:rPr>
              <a:t>	Campagne</a:t>
            </a:r>
          </a:p>
          <a:p>
            <a:pPr>
              <a:lnSpc>
                <a:spcPct val="150000"/>
              </a:lnSpc>
            </a:pPr>
            <a:endParaRPr lang="fr-FR" sz="2000" spc="-1" dirty="0">
              <a:latin typeface="+mn-lt"/>
            </a:endParaRPr>
          </a:p>
          <a:p>
            <a:pPr>
              <a:lnSpc>
                <a:spcPct val="150000"/>
              </a:lnSpc>
            </a:pPr>
            <a:r>
              <a:rPr lang="fr-FR" sz="2000" spc="-1" dirty="0">
                <a:latin typeface="+mn-lt"/>
              </a:rPr>
              <a:t>Arc 13</a:t>
            </a:r>
          </a:p>
          <a:p>
            <a:pPr>
              <a:lnSpc>
                <a:spcPct val="150000"/>
              </a:lnSpc>
            </a:pPr>
            <a:endParaRPr lang="fr-FR" sz="2000" spc="-1" dirty="0">
              <a:latin typeface="+mn-lt"/>
            </a:endParaRPr>
          </a:p>
          <a:p>
            <a:pPr>
              <a:lnSpc>
                <a:spcPct val="150000"/>
              </a:lnSpc>
            </a:pPr>
            <a:r>
              <a:rPr lang="fr-FR" sz="2000" spc="-1" dirty="0">
                <a:latin typeface="+mn-lt"/>
              </a:rPr>
              <a:t>Challenge Robin des bois</a:t>
            </a:r>
          </a:p>
          <a:p>
            <a:pPr>
              <a:lnSpc>
                <a:spcPct val="150000"/>
              </a:lnSpc>
            </a:pPr>
            <a:endParaRPr lang="fr-FR" sz="2000" spc="-1" dirty="0">
              <a:latin typeface="+mn-lt"/>
            </a:endParaRPr>
          </a:p>
          <a:p>
            <a:pPr>
              <a:lnSpc>
                <a:spcPct val="150000"/>
              </a:lnSpc>
            </a:pPr>
            <a:r>
              <a:rPr lang="fr-FR" sz="2000" spc="-1" dirty="0">
                <a:latin typeface="+mn-lt"/>
              </a:rPr>
              <a:t>Parcours nature / campagne permanent à La Roque </a:t>
            </a:r>
            <a:r>
              <a:rPr lang="fr-FR" sz="2000" spc="-1" dirty="0" smtClean="0">
                <a:latin typeface="+mn-lt"/>
              </a:rPr>
              <a:t>D’</a:t>
            </a:r>
            <a:r>
              <a:rPr lang="fr-FR" sz="2000" spc="-1" dirty="0" err="1" smtClean="0">
                <a:latin typeface="+mn-lt"/>
              </a:rPr>
              <a:t>Anthéron</a:t>
            </a:r>
            <a:endParaRPr lang="fr-FR" sz="2000" spc="-1" dirty="0">
              <a:latin typeface="+mn-lt"/>
            </a:endParaRPr>
          </a:p>
          <a:p>
            <a:pPr>
              <a:lnSpc>
                <a:spcPct val="150000"/>
              </a:lnSpc>
            </a:pPr>
            <a:endParaRPr lang="fr-FR" spc="-1" dirty="0">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1" y="2873952"/>
            <a:ext cx="9144000" cy="11446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fr-FR" sz="4000" spc="-1" dirty="0">
                <a:solidFill>
                  <a:srgbClr val="000000"/>
                </a:solidFill>
                <a:latin typeface="Times New Roman"/>
              </a:rPr>
              <a:t>Challenge « Robin des bois » CD13</a:t>
            </a:r>
            <a:endParaRPr lang="fr-FR" sz="4000" spc="-1" dirty="0">
              <a:latin typeface="Arial"/>
            </a:endParaRPr>
          </a:p>
        </p:txBody>
      </p:sp>
      <p:sp>
        <p:nvSpPr>
          <p:cNvPr id="226" name="CustomShape 2"/>
          <p:cNvSpPr/>
          <p:nvPr/>
        </p:nvSpPr>
        <p:spPr>
          <a:xfrm>
            <a:off x="457172" y="4310928"/>
            <a:ext cx="8045568" cy="2351089"/>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91867" indent="-293574" algn="ctr">
              <a:spcAft>
                <a:spcPts val="1283"/>
              </a:spcAft>
            </a:pPr>
            <a:r>
              <a:rPr lang="fr-FR" sz="2900" spc="-1" dirty="0">
                <a:solidFill>
                  <a:srgbClr val="000000"/>
                </a:solidFill>
                <a:latin typeface="Times New Roman"/>
              </a:rPr>
              <a:t>Novembre 2019</a:t>
            </a:r>
            <a:endParaRPr lang="fr-FR" sz="2900" spc="-1" dirty="0">
              <a:latin typeface="Arial"/>
            </a:endParaRPr>
          </a:p>
        </p:txBody>
      </p:sp>
      <p:sp>
        <p:nvSpPr>
          <p:cNvPr id="227" name="CustomShape 3"/>
          <p:cNvSpPr/>
          <p:nvPr/>
        </p:nvSpPr>
        <p:spPr>
          <a:xfrm>
            <a:off x="7272621" y="5878538"/>
            <a:ext cx="1544261" cy="703465"/>
          </a:xfrm>
          <a:custGeom>
            <a:avLst/>
            <a:gdLst/>
            <a:ahLst/>
            <a:cxnLst/>
            <a:rect l="l" t="t" r="r" b="b"/>
            <a:pathLst>
              <a:path w="4730" h="2155">
                <a:moveTo>
                  <a:pt x="0" y="2154"/>
                </a:moveTo>
                <a:lnTo>
                  <a:pt x="0" y="0"/>
                </a:lnTo>
                <a:lnTo>
                  <a:pt x="4729" y="0"/>
                </a:lnTo>
                <a:lnTo>
                  <a:pt x="4729" y="2154"/>
                </a:lnTo>
                <a:lnTo>
                  <a:pt x="0" y="2154"/>
                </a:lnTo>
              </a:path>
            </a:pathLst>
          </a:custGeom>
          <a:blipFill rotWithShape="0">
            <a:blip r:embed="rId2" cstate="print"/>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0" y="740153"/>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Objectif et forme du challenge</a:t>
            </a:r>
            <a:endParaRPr lang="fr-FR" sz="3600" spc="-1" dirty="0"/>
          </a:p>
        </p:txBody>
      </p:sp>
      <p:pic>
        <p:nvPicPr>
          <p:cNvPr id="229" name="Image 228"/>
          <p:cNvPicPr/>
          <p:nvPr/>
        </p:nvPicPr>
        <p:blipFill>
          <a:blip r:embed="rId2" cstate="print"/>
          <a:stretch/>
        </p:blipFill>
        <p:spPr>
          <a:xfrm>
            <a:off x="4441096" y="1707502"/>
            <a:ext cx="4636374" cy="2873626"/>
          </a:xfrm>
          <a:prstGeom prst="rect">
            <a:avLst/>
          </a:prstGeom>
          <a:ln>
            <a:noFill/>
          </a:ln>
        </p:spPr>
      </p:pic>
      <p:sp>
        <p:nvSpPr>
          <p:cNvPr id="230" name="CustomShape 2"/>
          <p:cNvSpPr/>
          <p:nvPr/>
        </p:nvSpPr>
        <p:spPr>
          <a:xfrm>
            <a:off x="326551" y="1673403"/>
            <a:ext cx="3983598" cy="2403669"/>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r>
              <a:rPr lang="fr-FR" sz="2000" spc="-1" dirty="0"/>
              <a:t>Cette initiative a pour but d’encourager la découverte des différentes disciplines du tir à l’arc par de jeunes compétiteurs appartenant à des catégories ne leur permettant pas d’accéder aux concours dominicaux habituels, qualificatifs ou non.</a:t>
            </a:r>
          </a:p>
          <a:p>
            <a:pPr>
              <a:lnSpc>
                <a:spcPct val="100000"/>
              </a:lnSpc>
            </a:pPr>
            <a:endParaRPr lang="fr-FR" sz="2000" spc="-1" dirty="0"/>
          </a:p>
          <a:p>
            <a:pPr>
              <a:lnSpc>
                <a:spcPct val="100000"/>
              </a:lnSpc>
            </a:pPr>
            <a:r>
              <a:rPr lang="fr-FR" sz="2000" spc="-1" dirty="0"/>
              <a:t>Le challenge est un concours « loisirs » du CD13 courant sur l’ensemble de l’année. </a:t>
            </a:r>
          </a:p>
        </p:txBody>
      </p:sp>
      <p:sp>
        <p:nvSpPr>
          <p:cNvPr id="231" name="CustomShape 3"/>
          <p:cNvSpPr/>
          <p:nvPr/>
        </p:nvSpPr>
        <p:spPr>
          <a:xfrm>
            <a:off x="4355976" y="4581128"/>
            <a:ext cx="4464496" cy="778253"/>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r>
              <a:rPr lang="fr-FR" sz="1600" spc="-1" dirty="0" smtClean="0"/>
              <a:t>Toutes les catégories d’arc et d’âge sont reconnues, les résultats sont transmis au CD13.</a:t>
            </a:r>
            <a:endParaRPr lang="fr-FR" sz="1600" spc="-1" dirty="0"/>
          </a:p>
        </p:txBody>
      </p:sp>
      <p:sp>
        <p:nvSpPr>
          <p:cNvPr id="232" name="CustomShape 4"/>
          <p:cNvSpPr/>
          <p:nvPr/>
        </p:nvSpPr>
        <p:spPr>
          <a:xfrm>
            <a:off x="496301" y="5730913"/>
            <a:ext cx="8396179" cy="1010455"/>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r>
              <a:rPr lang="fr-FR" sz="2000" spc="-1" dirty="0"/>
              <a:t>Les clubs volontaires pour servir de support à cette initiative utilisent soit une mention sur le mandat, soit utilisent modèle de mandat du CD13 </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0" y="740153"/>
            <a:ext cx="9144000"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Le Challenge et la compétition</a:t>
            </a:r>
            <a:endParaRPr lang="fr-FR" sz="3600" spc="-1" dirty="0"/>
          </a:p>
        </p:txBody>
      </p:sp>
      <p:sp>
        <p:nvSpPr>
          <p:cNvPr id="234" name="CustomShape 2"/>
          <p:cNvSpPr/>
          <p:nvPr/>
        </p:nvSpPr>
        <p:spPr>
          <a:xfrm>
            <a:off x="402476" y="1772816"/>
            <a:ext cx="8490004" cy="3977158"/>
          </a:xfrm>
          <a:prstGeom prst="rect">
            <a:avLst/>
          </a:prstGeom>
          <a:noFill/>
          <a:ln>
            <a:noFill/>
          </a:ln>
        </p:spPr>
        <p:style>
          <a:lnRef idx="0">
            <a:scrgbClr r="0" g="0" b="0"/>
          </a:lnRef>
          <a:fillRef idx="0">
            <a:scrgbClr r="0" g="0" b="0"/>
          </a:fillRef>
          <a:effectRef idx="0">
            <a:scrgbClr r="0" g="0" b="0"/>
          </a:effectRef>
          <a:fontRef idx="minor"/>
        </p:style>
        <p:txBody>
          <a:bodyPr lIns="81639" tIns="40820" rIns="81639" bIns="40820">
            <a:noAutofit/>
          </a:bodyPr>
          <a:lstStyle/>
          <a:p>
            <a:pPr>
              <a:lnSpc>
                <a:spcPct val="100000"/>
              </a:lnSpc>
            </a:pPr>
            <a:r>
              <a:rPr lang="fr-FR" sz="2000" spc="-1" dirty="0"/>
              <a:t>Le challenge est indépendant de la compétition, mais ne doit pas interférer avec elle.</a:t>
            </a:r>
          </a:p>
          <a:p>
            <a:pPr>
              <a:lnSpc>
                <a:spcPct val="100000"/>
              </a:lnSpc>
            </a:pPr>
            <a:endParaRPr lang="fr-FR" sz="2000" spc="-1" dirty="0"/>
          </a:p>
          <a:p>
            <a:pPr>
              <a:lnSpc>
                <a:spcPct val="100000"/>
              </a:lnSpc>
            </a:pPr>
            <a:r>
              <a:rPr lang="fr-FR" sz="2000" spc="-1" dirty="0"/>
              <a:t>Les résultats sont tenus à part et ne sont pas entrés dans </a:t>
            </a:r>
            <a:r>
              <a:rPr lang="fr-FR" sz="2000" spc="-1" dirty="0" err="1"/>
              <a:t>résult’arc</a:t>
            </a:r>
            <a:r>
              <a:rPr lang="fr-FR" sz="2000" spc="-1" dirty="0"/>
              <a:t>.</a:t>
            </a:r>
          </a:p>
          <a:p>
            <a:pPr>
              <a:lnSpc>
                <a:spcPct val="100000"/>
              </a:lnSpc>
            </a:pPr>
            <a:endParaRPr lang="fr-FR" sz="2000" spc="-1" dirty="0"/>
          </a:p>
          <a:p>
            <a:pPr>
              <a:lnSpc>
                <a:spcPct val="100000"/>
              </a:lnSpc>
            </a:pPr>
            <a:r>
              <a:rPr lang="fr-FR" sz="2000" spc="-1" dirty="0"/>
              <a:t>La constitution des pelotons ne tient pas compte des participants aux challenges qui tirent « en plus » et à la fin des tirs des compétiteurs.</a:t>
            </a:r>
          </a:p>
          <a:p>
            <a:pPr>
              <a:lnSpc>
                <a:spcPct val="100000"/>
              </a:lnSpc>
            </a:pPr>
            <a:endParaRPr lang="fr-FR" sz="2000" spc="-1" dirty="0"/>
          </a:p>
          <a:p>
            <a:pPr>
              <a:lnSpc>
                <a:spcPct val="100000"/>
              </a:lnSpc>
            </a:pPr>
            <a:r>
              <a:rPr lang="fr-FR" sz="2000" spc="-1" dirty="0"/>
              <a:t>Un adulte responsable encadre les archers des challenges (parent, entraîneur ou archer du club). </a:t>
            </a:r>
          </a:p>
        </p:txBody>
      </p:sp>
      <p:pic>
        <p:nvPicPr>
          <p:cNvPr id="235" name="Image 234"/>
          <p:cNvPicPr/>
          <p:nvPr/>
        </p:nvPicPr>
        <p:blipFill>
          <a:blip r:embed="rId2" cstate="print"/>
          <a:stretch/>
        </p:blipFill>
        <p:spPr>
          <a:xfrm rot="21579600">
            <a:off x="3003291" y="4807665"/>
            <a:ext cx="5154937" cy="1922282"/>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457172" y="740153"/>
            <a:ext cx="6987869" cy="10326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fr-FR" sz="3600" spc="-1" dirty="0">
                <a:solidFill>
                  <a:srgbClr val="000000"/>
                </a:solidFill>
              </a:rPr>
              <a:t>Références</a:t>
            </a:r>
            <a:r>
              <a:rPr lang="fr-FR" sz="4000" spc="-1" dirty="0">
                <a:solidFill>
                  <a:srgbClr val="000000"/>
                </a:solidFill>
                <a:latin typeface="Times New Roman"/>
              </a:rPr>
              <a:t> </a:t>
            </a:r>
            <a:endParaRPr lang="fr-FR" sz="4000" spc="-1" dirty="0">
              <a:latin typeface="Arial"/>
            </a:endParaRPr>
          </a:p>
        </p:txBody>
      </p:sp>
      <p:sp>
        <p:nvSpPr>
          <p:cNvPr id="237" name="CustomShape 2"/>
          <p:cNvSpPr/>
          <p:nvPr/>
        </p:nvSpPr>
        <p:spPr>
          <a:xfrm>
            <a:off x="4579880" y="2743318"/>
            <a:ext cx="4240592" cy="327797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391867" indent="-293574">
              <a:spcAft>
                <a:spcPts val="1285"/>
              </a:spcAft>
              <a:buClr>
                <a:srgbClr val="000000"/>
              </a:buClr>
              <a:buSzPct val="45000"/>
              <a:buFont typeface="Wingdings" charset="2"/>
              <a:buChar char=""/>
            </a:pPr>
            <a:r>
              <a:rPr lang="fr-FR" sz="2000" spc="-1" dirty="0">
                <a:solidFill>
                  <a:srgbClr val="000000"/>
                </a:solidFill>
              </a:rPr>
              <a:t>Le règlement complet du challenge sera disponible sur le site du CD13.</a:t>
            </a:r>
            <a:endParaRPr lang="fr-FR" sz="2000" spc="-1" dirty="0"/>
          </a:p>
          <a:p>
            <a:pPr>
              <a:spcAft>
                <a:spcPts val="1285"/>
              </a:spcAft>
            </a:pPr>
            <a:endParaRPr lang="fr-FR" sz="2000" spc="-1" dirty="0"/>
          </a:p>
        </p:txBody>
      </p:sp>
      <p:pic>
        <p:nvPicPr>
          <p:cNvPr id="238" name="Image 237"/>
          <p:cNvPicPr/>
          <p:nvPr/>
        </p:nvPicPr>
        <p:blipFill>
          <a:blip r:embed="rId2" cstate="print"/>
          <a:stretch/>
        </p:blipFill>
        <p:spPr>
          <a:xfrm>
            <a:off x="271272" y="1577917"/>
            <a:ext cx="3868680" cy="5280083"/>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764704"/>
            <a:ext cx="9144000" cy="1224161"/>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smtClean="0">
                <a:solidFill>
                  <a:schemeClr val="tx2">
                    <a:lumMod val="75000"/>
                  </a:schemeClr>
                </a:solidFill>
                <a:latin typeface="+mn-lt"/>
                <a:cs typeface="+mn-cs"/>
              </a:rPr>
              <a:t>Centre Régional et Départemental</a:t>
            </a:r>
          </a:p>
          <a:p>
            <a:pPr marL="342900" indent="-342900" algn="ctr" fontAlgn="auto">
              <a:spcBef>
                <a:spcPct val="20000"/>
              </a:spcBef>
              <a:spcAft>
                <a:spcPts val="0"/>
              </a:spcAft>
              <a:defRPr/>
            </a:pPr>
            <a:r>
              <a:rPr lang="fr-FR" sz="14400" dirty="0" smtClean="0">
                <a:solidFill>
                  <a:schemeClr val="tx2">
                    <a:lumMod val="75000"/>
                  </a:schemeClr>
                </a:solidFill>
                <a:latin typeface="+mn-lt"/>
                <a:cs typeface="+mn-cs"/>
              </a:rPr>
              <a:t>de tir à l’arc</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850" y="2198662"/>
            <a:ext cx="8640638" cy="4110658"/>
          </a:xfrm>
        </p:spPr>
        <p:txBody>
          <a:bodyPr/>
          <a:lstStyle/>
          <a:p>
            <a:endParaRPr lang="fr-FR" sz="2000" dirty="0" smtClean="0"/>
          </a:p>
          <a:p>
            <a:r>
              <a:rPr lang="fr-FR" sz="2000" dirty="0" smtClean="0"/>
              <a:t>Création d'un lieu d'entraînement individuel ou de  Groupes ( soit des clubs soit des archers participants à des stages organisés par le CD13 ou le CR PACA)</a:t>
            </a:r>
          </a:p>
          <a:p>
            <a:pPr>
              <a:buNone/>
            </a:pPr>
            <a:endParaRPr lang="fr-FR" sz="2000" dirty="0" smtClean="0"/>
          </a:p>
          <a:p>
            <a:r>
              <a:rPr lang="fr-FR" sz="2000" dirty="0" smtClean="0"/>
              <a:t>Création d''un lieu de compétition pour les clubs de la région PACA</a:t>
            </a:r>
          </a:p>
          <a:p>
            <a:endParaRPr lang="fr-FR" sz="2000" dirty="0" smtClean="0"/>
          </a:p>
          <a:p>
            <a:r>
              <a:rPr lang="fr-FR" sz="2000" dirty="0" smtClean="0"/>
              <a:t>Mise en place : </a:t>
            </a:r>
          </a:p>
          <a:p>
            <a:pPr lvl="1"/>
            <a:r>
              <a:rPr lang="fr-FR" sz="1600" dirty="0" smtClean="0"/>
              <a:t>Une convention tri partite  signée avec la mairie de la Roque d'</a:t>
            </a:r>
            <a:r>
              <a:rPr lang="fr-FR" sz="1600" dirty="0" err="1" smtClean="0"/>
              <a:t>Anthéron</a:t>
            </a:r>
            <a:endParaRPr lang="fr-FR" sz="1600" dirty="0" smtClean="0"/>
          </a:p>
          <a:p>
            <a:pPr lvl="1"/>
            <a:r>
              <a:rPr lang="fr-FR" sz="1600" dirty="0" smtClean="0"/>
              <a:t>Une gestion de ce centre régional et départemental est déléguée au CD13 </a:t>
            </a:r>
          </a:p>
          <a:p>
            <a:pPr lvl="1"/>
            <a:endParaRPr lang="fr-FR" sz="1600" dirty="0" smtClean="0"/>
          </a:p>
          <a:p>
            <a:pPr algn="ctr"/>
            <a:r>
              <a:rPr lang="fr-FR" sz="2000" b="1" dirty="0" smtClean="0"/>
              <a:t>Création d'un comité de pilotage pour la gestion du centre</a:t>
            </a: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1124744"/>
            <a:ext cx="9144000" cy="1224161"/>
          </a:xfrm>
          <a:prstGeom prst="rect">
            <a:avLst/>
          </a:prstGeom>
        </p:spPr>
        <p:txBody>
          <a:bodyPr>
            <a:normAutofit fontScale="325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3500" dirty="0">
                <a:solidFill>
                  <a:schemeClr val="tx2">
                    <a:lumMod val="75000"/>
                  </a:schemeClr>
                </a:solidFill>
                <a:latin typeface="+mn-lt"/>
                <a:cs typeface="+mn-cs"/>
              </a:rPr>
              <a:t>Spécial Jeunes </a:t>
            </a:r>
            <a:r>
              <a:rPr lang="fr-FR" sz="13500" dirty="0" smtClean="0">
                <a:solidFill>
                  <a:schemeClr val="tx2">
                    <a:lumMod val="75000"/>
                  </a:schemeClr>
                </a:solidFill>
                <a:latin typeface="+mn-lt"/>
                <a:cs typeface="+mn-cs"/>
              </a:rPr>
              <a:t>2019</a:t>
            </a:r>
            <a:endParaRPr lang="fr-FR" sz="13500" dirty="0">
              <a:solidFill>
                <a:schemeClr val="tx2">
                  <a:lumMod val="75000"/>
                </a:schemeClr>
              </a:solidFill>
              <a:latin typeface="+mn-lt"/>
              <a:cs typeface="+mn-cs"/>
            </a:endParaRPr>
          </a:p>
        </p:txBody>
      </p:sp>
      <p:graphicFrame>
        <p:nvGraphicFramePr>
          <p:cNvPr id="8" name="Tableau 7"/>
          <p:cNvGraphicFramePr>
            <a:graphicFrameLocks noGrp="1"/>
          </p:cNvGraphicFramePr>
          <p:nvPr/>
        </p:nvGraphicFramePr>
        <p:xfrm>
          <a:off x="611560" y="2204863"/>
          <a:ext cx="8136904" cy="4464491"/>
        </p:xfrm>
        <a:graphic>
          <a:graphicData uri="http://schemas.openxmlformats.org/drawingml/2006/table">
            <a:tbl>
              <a:tblPr/>
              <a:tblGrid>
                <a:gridCol w="1602393">
                  <a:extLst>
                    <a:ext uri="{9D8B030D-6E8A-4147-A177-3AD203B41FA5}">
                      <a16:colId xmlns:a16="http://schemas.microsoft.com/office/drawing/2014/main" xmlns="" val="20000"/>
                    </a:ext>
                  </a:extLst>
                </a:gridCol>
                <a:gridCol w="1121287">
                  <a:extLst>
                    <a:ext uri="{9D8B030D-6E8A-4147-A177-3AD203B41FA5}">
                      <a16:colId xmlns:a16="http://schemas.microsoft.com/office/drawing/2014/main" xmlns="" val="20001"/>
                    </a:ext>
                  </a:extLst>
                </a:gridCol>
                <a:gridCol w="884615">
                  <a:extLst>
                    <a:ext uri="{9D8B030D-6E8A-4147-A177-3AD203B41FA5}">
                      <a16:colId xmlns:a16="http://schemas.microsoft.com/office/drawing/2014/main" xmlns="" val="20002"/>
                    </a:ext>
                  </a:extLst>
                </a:gridCol>
                <a:gridCol w="884615">
                  <a:extLst>
                    <a:ext uri="{9D8B030D-6E8A-4147-A177-3AD203B41FA5}">
                      <a16:colId xmlns:a16="http://schemas.microsoft.com/office/drawing/2014/main" xmlns="" val="20003"/>
                    </a:ext>
                  </a:extLst>
                </a:gridCol>
                <a:gridCol w="990149">
                  <a:extLst>
                    <a:ext uri="{9D8B030D-6E8A-4147-A177-3AD203B41FA5}">
                      <a16:colId xmlns:a16="http://schemas.microsoft.com/office/drawing/2014/main" xmlns="" val="20004"/>
                    </a:ext>
                  </a:extLst>
                </a:gridCol>
                <a:gridCol w="884615">
                  <a:extLst>
                    <a:ext uri="{9D8B030D-6E8A-4147-A177-3AD203B41FA5}">
                      <a16:colId xmlns:a16="http://schemas.microsoft.com/office/drawing/2014/main" xmlns="" val="20005"/>
                    </a:ext>
                  </a:extLst>
                </a:gridCol>
                <a:gridCol w="884615">
                  <a:extLst>
                    <a:ext uri="{9D8B030D-6E8A-4147-A177-3AD203B41FA5}">
                      <a16:colId xmlns:a16="http://schemas.microsoft.com/office/drawing/2014/main" xmlns="" val="20006"/>
                    </a:ext>
                  </a:extLst>
                </a:gridCol>
                <a:gridCol w="884615">
                  <a:extLst>
                    <a:ext uri="{9D8B030D-6E8A-4147-A177-3AD203B41FA5}">
                      <a16:colId xmlns:a16="http://schemas.microsoft.com/office/drawing/2014/main" xmlns="" val="20007"/>
                    </a:ext>
                  </a:extLst>
                </a:gridCol>
              </a:tblGrid>
              <a:tr h="415303">
                <a:tc>
                  <a:txBody>
                    <a:bodyPr/>
                    <a:lstStyle/>
                    <a:p>
                      <a:pPr indent="-540385">
                        <a:lnSpc>
                          <a:spcPct val="115000"/>
                        </a:lnSpc>
                        <a:spcAft>
                          <a:spcPts val="0"/>
                        </a:spcAft>
                        <a:tabLst>
                          <a:tab pos="571500" algn="l"/>
                        </a:tabLst>
                      </a:pPr>
                      <a:endParaRPr lang="fr-FR" sz="1100" dirty="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900">
                          <a:latin typeface="Calibri"/>
                          <a:ea typeface="Calibri"/>
                          <a:cs typeface="Times New Roman"/>
                        </a:rPr>
                        <a:t>Chateaurenard</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900">
                          <a:latin typeface="Calibri"/>
                          <a:ea typeface="Calibri"/>
                          <a:cs typeface="Times New Roman"/>
                        </a:rPr>
                        <a:t>Marignane</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900">
                          <a:latin typeface="Calibri"/>
                          <a:ea typeface="Calibri"/>
                          <a:cs typeface="Times New Roman"/>
                        </a:rPr>
                        <a:t>Gemenos</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700" dirty="0">
                          <a:latin typeface="Calibri"/>
                          <a:ea typeface="Calibri"/>
                          <a:cs typeface="Times New Roman"/>
                        </a:rPr>
                        <a:t>St Martin de Crau</a:t>
                      </a:r>
                      <a:endParaRPr lang="fr-FR" sz="1000" dirty="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01090" algn="l"/>
                        </a:tabLst>
                      </a:pPr>
                      <a:r>
                        <a:rPr lang="fr-FR" sz="900">
                          <a:latin typeface="Calibri"/>
                          <a:ea typeface="Calibri"/>
                          <a:cs typeface="Times New Roman"/>
                        </a:rPr>
                        <a:t>Pélissanne</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01090" algn="l"/>
                        </a:tabLst>
                      </a:pPr>
                      <a:r>
                        <a:rPr lang="fr-FR" sz="900">
                          <a:latin typeface="Calibri"/>
                          <a:ea typeface="Calibri"/>
                          <a:cs typeface="Times New Roman"/>
                        </a:rPr>
                        <a:t>Phocéens</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900">
                          <a:latin typeface="Calibri"/>
                          <a:ea typeface="Calibri"/>
                          <a:cs typeface="Times New Roman"/>
                        </a:rPr>
                        <a:t>Total</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11476">
                <a:tc>
                  <a:txBody>
                    <a:bodyPr/>
                    <a:lstStyle/>
                    <a:p>
                      <a:pPr>
                        <a:lnSpc>
                          <a:spcPct val="115000"/>
                        </a:lnSpc>
                        <a:spcAft>
                          <a:spcPts val="0"/>
                        </a:spcAft>
                        <a:tabLst>
                          <a:tab pos="571500" algn="l"/>
                        </a:tabLst>
                      </a:pPr>
                      <a:r>
                        <a:rPr lang="fr-FR" sz="1100">
                          <a:latin typeface="Calibri"/>
                          <a:ea typeface="Calibri"/>
                          <a:cs typeface="Times New Roman"/>
                        </a:rPr>
                        <a:t>Aix en Provence</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14</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11476">
                <a:tc>
                  <a:txBody>
                    <a:bodyPr/>
                    <a:lstStyle/>
                    <a:p>
                      <a:pPr>
                        <a:lnSpc>
                          <a:spcPct val="115000"/>
                        </a:lnSpc>
                        <a:spcAft>
                          <a:spcPts val="0"/>
                        </a:spcAft>
                        <a:tabLst>
                          <a:tab pos="571500" algn="l"/>
                        </a:tabLst>
                      </a:pPr>
                      <a:r>
                        <a:rPr lang="fr-FR" sz="1100">
                          <a:latin typeface="Calibri"/>
                          <a:ea typeface="Calibri"/>
                          <a:cs typeface="Times New Roman"/>
                        </a:rPr>
                        <a:t>Chateaurenard</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13</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9</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1476">
                <a:tc>
                  <a:txBody>
                    <a:bodyPr/>
                    <a:lstStyle/>
                    <a:p>
                      <a:pPr>
                        <a:lnSpc>
                          <a:spcPct val="115000"/>
                        </a:lnSpc>
                        <a:spcAft>
                          <a:spcPts val="0"/>
                        </a:spcAft>
                        <a:tabLst>
                          <a:tab pos="571500" algn="l"/>
                        </a:tabLst>
                      </a:pPr>
                      <a:r>
                        <a:rPr lang="fr-FR" sz="1100">
                          <a:latin typeface="Calibri"/>
                          <a:ea typeface="Calibri"/>
                          <a:cs typeface="Times New Roman"/>
                        </a:rPr>
                        <a:t>Gemenos</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19</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49</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11476">
                <a:tc>
                  <a:txBody>
                    <a:bodyPr/>
                    <a:lstStyle/>
                    <a:p>
                      <a:pPr>
                        <a:lnSpc>
                          <a:spcPct val="115000"/>
                        </a:lnSpc>
                        <a:spcAft>
                          <a:spcPts val="0"/>
                        </a:spcAft>
                        <a:tabLst>
                          <a:tab pos="571500" algn="l"/>
                        </a:tabLst>
                      </a:pPr>
                      <a:r>
                        <a:rPr lang="fr-FR" sz="1100">
                          <a:latin typeface="Calibri"/>
                          <a:ea typeface="Calibri"/>
                          <a:cs typeface="Times New Roman"/>
                        </a:rPr>
                        <a:t>Istres</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9</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16</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11476">
                <a:tc>
                  <a:txBody>
                    <a:bodyPr/>
                    <a:lstStyle/>
                    <a:p>
                      <a:pPr>
                        <a:lnSpc>
                          <a:spcPct val="115000"/>
                        </a:lnSpc>
                        <a:spcAft>
                          <a:spcPts val="0"/>
                        </a:spcAft>
                        <a:tabLst>
                          <a:tab pos="571500" algn="l"/>
                        </a:tabLst>
                      </a:pPr>
                      <a:r>
                        <a:rPr lang="fr-FR" sz="1100">
                          <a:latin typeface="Calibri"/>
                          <a:ea typeface="Calibri"/>
                          <a:cs typeface="Times New Roman"/>
                        </a:rPr>
                        <a:t>Marignane</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1476">
                <a:tc>
                  <a:txBody>
                    <a:bodyPr/>
                    <a:lstStyle/>
                    <a:p>
                      <a:pPr>
                        <a:lnSpc>
                          <a:spcPct val="115000"/>
                        </a:lnSpc>
                        <a:spcAft>
                          <a:spcPts val="0"/>
                        </a:spcAft>
                        <a:tabLst>
                          <a:tab pos="571500" algn="l"/>
                        </a:tabLst>
                      </a:pPr>
                      <a:r>
                        <a:rPr lang="fr-FR" sz="1100">
                          <a:latin typeface="Calibri"/>
                          <a:ea typeface="Calibri"/>
                          <a:cs typeface="Times New Roman"/>
                        </a:rPr>
                        <a:t>Pélissanne</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14</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311476">
                <a:tc>
                  <a:txBody>
                    <a:bodyPr/>
                    <a:lstStyle/>
                    <a:p>
                      <a:pPr>
                        <a:lnSpc>
                          <a:spcPct val="115000"/>
                        </a:lnSpc>
                        <a:spcAft>
                          <a:spcPts val="0"/>
                        </a:spcAft>
                        <a:tabLst>
                          <a:tab pos="571500" algn="l"/>
                        </a:tabLst>
                      </a:pPr>
                      <a:r>
                        <a:rPr lang="fr-FR" sz="1100">
                          <a:latin typeface="Calibri"/>
                          <a:ea typeface="Calibri"/>
                          <a:cs typeface="Times New Roman"/>
                        </a:rPr>
                        <a:t>Phocéens</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17</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26</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11476">
                <a:tc>
                  <a:txBody>
                    <a:bodyPr/>
                    <a:lstStyle/>
                    <a:p>
                      <a:pPr>
                        <a:lnSpc>
                          <a:spcPct val="115000"/>
                        </a:lnSpc>
                        <a:spcAft>
                          <a:spcPts val="0"/>
                        </a:spcAft>
                        <a:tabLst>
                          <a:tab pos="571500" algn="l"/>
                        </a:tabLst>
                      </a:pPr>
                      <a:r>
                        <a:rPr lang="fr-FR" sz="1100">
                          <a:latin typeface="Calibri"/>
                          <a:ea typeface="Calibri"/>
                          <a:cs typeface="Times New Roman"/>
                        </a:rPr>
                        <a:t>Salon la Barben</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1476">
                <a:tc>
                  <a:txBody>
                    <a:bodyPr/>
                    <a:lstStyle/>
                    <a:p>
                      <a:pPr>
                        <a:lnSpc>
                          <a:spcPct val="115000"/>
                        </a:lnSpc>
                        <a:spcAft>
                          <a:spcPts val="0"/>
                        </a:spcAft>
                        <a:tabLst>
                          <a:tab pos="571500" algn="l"/>
                        </a:tabLst>
                      </a:pPr>
                      <a:r>
                        <a:rPr lang="fr-FR" sz="1100">
                          <a:latin typeface="Calibri"/>
                          <a:ea typeface="Calibri"/>
                          <a:cs typeface="Times New Roman"/>
                        </a:rPr>
                        <a:t>St Martin de Crau</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23</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11476">
                <a:tc>
                  <a:txBody>
                    <a:bodyPr/>
                    <a:lstStyle/>
                    <a:p>
                      <a:pPr>
                        <a:lnSpc>
                          <a:spcPct val="115000"/>
                        </a:lnSpc>
                        <a:spcAft>
                          <a:spcPts val="0"/>
                        </a:spcAft>
                        <a:tabLst>
                          <a:tab pos="571500" algn="l"/>
                        </a:tabLst>
                      </a:pPr>
                      <a:r>
                        <a:rPr lang="fr-FR" sz="1100">
                          <a:latin typeface="Calibri"/>
                          <a:ea typeface="Calibri"/>
                          <a:cs typeface="Times New Roman"/>
                        </a:rPr>
                        <a:t>Arles</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11476">
                <a:tc>
                  <a:txBody>
                    <a:bodyPr/>
                    <a:lstStyle/>
                    <a:p>
                      <a:pPr>
                        <a:lnSpc>
                          <a:spcPct val="115000"/>
                        </a:lnSpc>
                        <a:spcAft>
                          <a:spcPts val="0"/>
                        </a:spcAft>
                        <a:tabLst>
                          <a:tab pos="571500" algn="l"/>
                        </a:tabLst>
                      </a:pPr>
                      <a:r>
                        <a:rPr lang="fr-FR" sz="1100">
                          <a:latin typeface="Calibri"/>
                          <a:ea typeface="Calibri"/>
                          <a:cs typeface="Times New Roman"/>
                        </a:rPr>
                        <a:t>Ventabren</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16</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11476">
                <a:tc>
                  <a:txBody>
                    <a:bodyPr/>
                    <a:lstStyle/>
                    <a:p>
                      <a:pPr>
                        <a:lnSpc>
                          <a:spcPct val="115000"/>
                        </a:lnSpc>
                        <a:spcAft>
                          <a:spcPts val="0"/>
                        </a:spcAft>
                        <a:tabLst>
                          <a:tab pos="571500" algn="l"/>
                        </a:tabLst>
                      </a:pPr>
                      <a:r>
                        <a:rPr lang="fr-FR" sz="1100">
                          <a:latin typeface="Calibri"/>
                          <a:ea typeface="Calibri"/>
                          <a:cs typeface="Times New Roman"/>
                        </a:rPr>
                        <a:t>Fos surMer</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311476">
                <a:tc>
                  <a:txBody>
                    <a:bodyPr/>
                    <a:lstStyle/>
                    <a:p>
                      <a:pPr>
                        <a:lnSpc>
                          <a:spcPct val="115000"/>
                        </a:lnSpc>
                        <a:spcAft>
                          <a:spcPts val="0"/>
                        </a:spcAft>
                        <a:tabLst>
                          <a:tab pos="571500" algn="l"/>
                        </a:tabLst>
                      </a:pPr>
                      <a:r>
                        <a:rPr lang="fr-FR" sz="1100">
                          <a:latin typeface="Calibri"/>
                          <a:ea typeface="Calibri"/>
                          <a:cs typeface="Times New Roman"/>
                        </a:rPr>
                        <a:t>Peynier</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0</a:t>
                      </a:r>
                      <a:endParaRPr lang="fr-FR" sz="100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dirty="0">
                          <a:latin typeface="Calibri"/>
                          <a:ea typeface="Calibri"/>
                          <a:cs typeface="Times New Roman"/>
                        </a:rPr>
                        <a:t>1</a:t>
                      </a:r>
                      <a:endParaRPr lang="fr-FR" sz="1000" dirty="0">
                        <a:latin typeface="Calibri"/>
                        <a:ea typeface="Calibri"/>
                        <a:cs typeface="Times New Roman"/>
                      </a:endParaRPr>
                    </a:p>
                  </a:txBody>
                  <a:tcPr marL="62972" marR="629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764704"/>
            <a:ext cx="9144000" cy="1224161"/>
          </a:xfrm>
          <a:prstGeom prst="rect">
            <a:avLst/>
          </a:prstGeom>
        </p:spPr>
        <p:txBody>
          <a:bodyPr>
            <a:normAutofit fontScale="325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smtClean="0">
                <a:solidFill>
                  <a:schemeClr val="tx2">
                    <a:lumMod val="75000"/>
                  </a:schemeClr>
                </a:solidFill>
                <a:latin typeface="+mn-lt"/>
                <a:cs typeface="+mn-cs"/>
              </a:rPr>
              <a:t>CD13 Tir à l’arc et Sport Adapté</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850" y="2198662"/>
            <a:ext cx="8640638" cy="4110658"/>
          </a:xfrm>
        </p:spPr>
        <p:txBody>
          <a:bodyPr/>
          <a:lstStyle/>
          <a:p>
            <a:pPr lvl="1"/>
            <a:endParaRPr lang="fr-FR" sz="1600" dirty="0" smtClean="0"/>
          </a:p>
          <a:p>
            <a:pPr algn="ctr"/>
            <a:r>
              <a:rPr lang="fr-FR" sz="2000" dirty="0" smtClean="0"/>
              <a:t>Création d'une section sport adapté</a:t>
            </a:r>
            <a:endParaRPr lang="fr-FR" sz="2000" dirty="0"/>
          </a:p>
        </p:txBody>
      </p:sp>
      <p:pic>
        <p:nvPicPr>
          <p:cNvPr id="4" name="Image 3" descr="images.jpg"/>
          <p:cNvPicPr>
            <a:picLocks noChangeAspect="1"/>
          </p:cNvPicPr>
          <p:nvPr/>
        </p:nvPicPr>
        <p:blipFill>
          <a:blip r:embed="rId2" cstate="print"/>
          <a:stretch>
            <a:fillRect/>
          </a:stretch>
        </p:blipFill>
        <p:spPr>
          <a:xfrm>
            <a:off x="3347864" y="3140968"/>
            <a:ext cx="2241798" cy="312671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764704"/>
            <a:ext cx="9144000" cy="1224161"/>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500" dirty="0">
                <a:solidFill>
                  <a:schemeClr val="tx2">
                    <a:lumMod val="75000"/>
                  </a:schemeClr>
                </a:solidFill>
                <a:latin typeface="+mn-lt"/>
                <a:cs typeface="+mn-cs"/>
              </a:rPr>
              <a:t> </a:t>
            </a:r>
            <a:r>
              <a:rPr lang="fr-FR" sz="14400" dirty="0" smtClean="0">
                <a:solidFill>
                  <a:schemeClr val="tx2">
                    <a:lumMod val="75000"/>
                  </a:schemeClr>
                </a:solidFill>
                <a:latin typeface="+mn-lt"/>
                <a:cs typeface="+mn-cs"/>
              </a:rPr>
              <a:t>championnat départemental salle</a:t>
            </a:r>
          </a:p>
          <a:p>
            <a:pPr marL="342900" indent="-342900" algn="ctr" fontAlgn="auto">
              <a:spcBef>
                <a:spcPct val="20000"/>
              </a:spcBef>
              <a:spcAft>
                <a:spcPts val="0"/>
              </a:spcAft>
              <a:defRPr/>
            </a:pPr>
            <a:r>
              <a:rPr lang="fr-FR" sz="14400" dirty="0" smtClean="0">
                <a:solidFill>
                  <a:schemeClr val="tx2">
                    <a:lumMod val="75000"/>
                  </a:schemeClr>
                </a:solidFill>
                <a:latin typeface="+mn-lt"/>
              </a:rPr>
              <a:t>par équipe de clubs</a:t>
            </a:r>
            <a:r>
              <a:rPr lang="fr-FR" sz="14400" dirty="0" smtClean="0">
                <a:solidFill>
                  <a:schemeClr val="tx2">
                    <a:lumMod val="75000"/>
                  </a:schemeClr>
                </a:solidFill>
                <a:latin typeface="+mn-lt"/>
                <a:cs typeface="+mn-cs"/>
              </a:rPr>
              <a:t> </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850" y="2198662"/>
            <a:ext cx="8640638" cy="4110658"/>
          </a:xfrm>
        </p:spPr>
        <p:txBody>
          <a:bodyPr/>
          <a:lstStyle/>
          <a:p>
            <a:pPr lvl="1"/>
            <a:r>
              <a:rPr lang="fr-FR" sz="2000" dirty="0" smtClean="0"/>
              <a:t>Mise en place d’un championnat départemental par équipe de club pour la saison salle</a:t>
            </a:r>
          </a:p>
        </p:txBody>
      </p:sp>
      <p:pic>
        <p:nvPicPr>
          <p:cNvPr id="6" name="Image 5" descr="tir en salle.JPG"/>
          <p:cNvPicPr>
            <a:picLocks noChangeAspect="1"/>
          </p:cNvPicPr>
          <p:nvPr/>
        </p:nvPicPr>
        <p:blipFill>
          <a:blip r:embed="rId2" cstate="print"/>
          <a:stretch>
            <a:fillRect/>
          </a:stretch>
        </p:blipFill>
        <p:spPr>
          <a:xfrm>
            <a:off x="1907704" y="2996952"/>
            <a:ext cx="5760640" cy="36484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CustomShape 1"/>
          <p:cNvSpPr/>
          <p:nvPr/>
        </p:nvSpPr>
        <p:spPr>
          <a:xfrm>
            <a:off x="0" y="1371659"/>
            <a:ext cx="9144000" cy="1144682"/>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rmAutofit/>
          </a:bodyPr>
          <a:lstStyle/>
          <a:p>
            <a:pPr algn="ctr">
              <a:lnSpc>
                <a:spcPct val="100000"/>
              </a:lnSpc>
            </a:pPr>
            <a:r>
              <a:rPr lang="fr-FR" sz="3600" spc="-1" dirty="0">
                <a:solidFill>
                  <a:srgbClr val="000000"/>
                </a:solidFill>
              </a:rPr>
              <a:t>Merci de votre attention</a:t>
            </a:r>
            <a:endParaRPr lang="fr-FR" sz="3600" spc="-1" dirty="0"/>
          </a:p>
        </p:txBody>
      </p:sp>
      <p:pic>
        <p:nvPicPr>
          <p:cNvPr id="240" name="Image 239"/>
          <p:cNvPicPr/>
          <p:nvPr/>
        </p:nvPicPr>
        <p:blipFill>
          <a:blip r:embed="rId2" cstate="print"/>
          <a:stretch/>
        </p:blipFill>
        <p:spPr>
          <a:xfrm>
            <a:off x="0" y="2564904"/>
            <a:ext cx="9144000" cy="4293096"/>
          </a:xfrm>
          <a:prstGeom prst="rect">
            <a:avLst/>
          </a:prstGeom>
          <a:ln>
            <a:noFill/>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276872"/>
            <a:ext cx="7775575" cy="2400657"/>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Election nouveau membre comité directeur </a:t>
            </a:r>
            <a:endParaRPr lang="fr-FR" sz="5000" b="1" dirty="0">
              <a:solidFill>
                <a:srgbClr val="003399"/>
              </a:solidFill>
              <a:latin typeface="+mn-lt"/>
              <a:cs typeface="+mn-cs"/>
            </a:endParaRPr>
          </a:p>
          <a:p>
            <a:pPr algn="ctr" fontAlgn="auto">
              <a:spcBef>
                <a:spcPts val="0"/>
              </a:spcBef>
              <a:spcAft>
                <a:spcPts val="0"/>
              </a:spcAft>
              <a:defRPr/>
            </a:pPr>
            <a:r>
              <a:rPr lang="fr-FR" sz="5000" b="1" dirty="0">
                <a:solidFill>
                  <a:srgbClr val="003399"/>
                </a:solidFill>
                <a:latin typeface="+mn-lt"/>
                <a:cs typeface="+mn-cs"/>
              </a:rPr>
              <a:t> </a:t>
            </a:r>
            <a:r>
              <a:rPr lang="fr-FR" sz="5000" i="1" dirty="0" smtClean="0">
                <a:solidFill>
                  <a:srgbClr val="003399"/>
                </a:solidFill>
                <a:latin typeface="+mn-lt"/>
                <a:cs typeface="+mn-cs"/>
              </a:rPr>
              <a:t>2019 - 2020</a:t>
            </a:r>
            <a:endParaRPr lang="fr-FR" sz="5000" i="1" dirty="0">
              <a:solidFill>
                <a:srgbClr val="003399"/>
              </a:solidFill>
              <a:latin typeface="+mn-lt"/>
              <a:cs typeface="+mn-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684213" y="2348880"/>
            <a:ext cx="7775575" cy="861774"/>
          </a:xfrm>
          <a:prstGeom prst="rect">
            <a:avLst/>
          </a:prstGeom>
          <a:solidFill>
            <a:schemeClr val="accent1">
              <a:lumMod val="20000"/>
              <a:lumOff val="80000"/>
            </a:schemeClr>
          </a:solidFill>
          <a:ln>
            <a:solidFill>
              <a:srgbClr val="FF0000"/>
            </a:solidFill>
          </a:ln>
        </p:spPr>
        <p:txBody>
          <a:bodyPr>
            <a:spAutoFit/>
          </a:bodyPr>
          <a:lstStyle/>
          <a:p>
            <a:pPr algn="ctr" fontAlgn="auto">
              <a:spcBef>
                <a:spcPts val="0"/>
              </a:spcBef>
              <a:spcAft>
                <a:spcPts val="0"/>
              </a:spcAft>
              <a:defRPr/>
            </a:pPr>
            <a:r>
              <a:rPr lang="fr-FR" sz="5000" b="1" dirty="0" smtClean="0">
                <a:solidFill>
                  <a:srgbClr val="003399"/>
                </a:solidFill>
                <a:latin typeface="+mn-lt"/>
                <a:cs typeface="+mn-cs"/>
              </a:rPr>
              <a:t>Question(s) </a:t>
            </a:r>
            <a:endParaRPr lang="fr-FR" sz="5000" dirty="0">
              <a:solidFill>
                <a:srgbClr val="003399"/>
              </a:solidFill>
              <a:latin typeface="+mn-lt"/>
              <a:cs typeface="+mn-cs"/>
            </a:endParaRPr>
          </a:p>
        </p:txBody>
      </p:sp>
      <p:pic>
        <p:nvPicPr>
          <p:cNvPr id="3" name="Image 2" descr="index.jpg"/>
          <p:cNvPicPr>
            <a:picLocks noChangeAspect="1"/>
          </p:cNvPicPr>
          <p:nvPr/>
        </p:nvPicPr>
        <p:blipFill>
          <a:blip r:embed="rId2" cstate="print"/>
          <a:stretch>
            <a:fillRect/>
          </a:stretch>
        </p:blipFill>
        <p:spPr>
          <a:xfrm>
            <a:off x="3275856" y="3501008"/>
            <a:ext cx="2592288" cy="30830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908720"/>
            <a:ext cx="9144000" cy="1224161"/>
          </a:xfrm>
          <a:prstGeom prst="rect">
            <a:avLst/>
          </a:prstGeom>
        </p:spPr>
        <p:txBody>
          <a:bodyPr>
            <a:normAutofit fontScale="325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3500" dirty="0">
                <a:solidFill>
                  <a:schemeClr val="tx2">
                    <a:lumMod val="75000"/>
                  </a:schemeClr>
                </a:solidFill>
                <a:latin typeface="+mn-lt"/>
                <a:cs typeface="+mn-cs"/>
              </a:rPr>
              <a:t>Spécial Jeunes </a:t>
            </a:r>
            <a:r>
              <a:rPr lang="fr-FR" sz="13500" dirty="0" smtClean="0">
                <a:solidFill>
                  <a:schemeClr val="tx2">
                    <a:lumMod val="75000"/>
                  </a:schemeClr>
                </a:solidFill>
                <a:latin typeface="+mn-lt"/>
                <a:cs typeface="+mn-cs"/>
              </a:rPr>
              <a:t>2019</a:t>
            </a:r>
            <a:endParaRPr lang="fr-FR" sz="14400" dirty="0">
              <a:solidFill>
                <a:schemeClr val="tx2">
                  <a:lumMod val="75000"/>
                </a:schemeClr>
              </a:solidFill>
              <a:latin typeface="+mn-lt"/>
              <a:cs typeface="+mn-cs"/>
            </a:endParaRPr>
          </a:p>
        </p:txBody>
      </p:sp>
      <p:sp>
        <p:nvSpPr>
          <p:cNvPr id="10243" name="Espace réservé du contenu 6"/>
          <p:cNvSpPr>
            <a:spLocks noGrp="1"/>
          </p:cNvSpPr>
          <p:nvPr>
            <p:ph idx="1"/>
          </p:nvPr>
        </p:nvSpPr>
        <p:spPr>
          <a:xfrm>
            <a:off x="323850" y="1988840"/>
            <a:ext cx="8568630" cy="1761778"/>
          </a:xfrm>
        </p:spPr>
        <p:txBody>
          <a:bodyPr/>
          <a:lstStyle/>
          <a:p>
            <a:r>
              <a:rPr lang="fr-FR" sz="2000" dirty="0" smtClean="0"/>
              <a:t>Evolution 2018---2019 : Pour cette année sportive nous notons une légère baisse au niveau du nombre de participants, une stabilisation du nombre de sorties et du nombre de clubs participants aux Spécial  Jeunes</a:t>
            </a:r>
            <a:r>
              <a:rPr lang="fr-FR" sz="2800" dirty="0" smtClean="0"/>
              <a:t>.</a:t>
            </a:r>
          </a:p>
          <a:p>
            <a:pPr eaLnBrk="1" hangingPunct="1">
              <a:buNone/>
            </a:pPr>
            <a:endParaRPr lang="fr-FR" dirty="0" smtClean="0"/>
          </a:p>
        </p:txBody>
      </p:sp>
      <p:graphicFrame>
        <p:nvGraphicFramePr>
          <p:cNvPr id="7" name="Tableau 6"/>
          <p:cNvGraphicFramePr>
            <a:graphicFrameLocks noGrp="1"/>
          </p:cNvGraphicFramePr>
          <p:nvPr/>
        </p:nvGraphicFramePr>
        <p:xfrm>
          <a:off x="755576" y="3356993"/>
          <a:ext cx="7992889" cy="3312366"/>
        </p:xfrm>
        <a:graphic>
          <a:graphicData uri="http://schemas.openxmlformats.org/drawingml/2006/table">
            <a:tbl>
              <a:tblPr/>
              <a:tblGrid>
                <a:gridCol w="1045442">
                  <a:extLst>
                    <a:ext uri="{9D8B030D-6E8A-4147-A177-3AD203B41FA5}">
                      <a16:colId xmlns:a16="http://schemas.microsoft.com/office/drawing/2014/main" xmlns="" val="20000"/>
                    </a:ext>
                  </a:extLst>
                </a:gridCol>
                <a:gridCol w="1699525">
                  <a:extLst>
                    <a:ext uri="{9D8B030D-6E8A-4147-A177-3AD203B41FA5}">
                      <a16:colId xmlns:a16="http://schemas.microsoft.com/office/drawing/2014/main" xmlns="" val="20001"/>
                    </a:ext>
                  </a:extLst>
                </a:gridCol>
                <a:gridCol w="1699525">
                  <a:extLst>
                    <a:ext uri="{9D8B030D-6E8A-4147-A177-3AD203B41FA5}">
                      <a16:colId xmlns:a16="http://schemas.microsoft.com/office/drawing/2014/main" xmlns="" val="20002"/>
                    </a:ext>
                  </a:extLst>
                </a:gridCol>
                <a:gridCol w="1700614">
                  <a:extLst>
                    <a:ext uri="{9D8B030D-6E8A-4147-A177-3AD203B41FA5}">
                      <a16:colId xmlns:a16="http://schemas.microsoft.com/office/drawing/2014/main" xmlns="" val="20003"/>
                    </a:ext>
                  </a:extLst>
                </a:gridCol>
                <a:gridCol w="1847783">
                  <a:extLst>
                    <a:ext uri="{9D8B030D-6E8A-4147-A177-3AD203B41FA5}">
                      <a16:colId xmlns:a16="http://schemas.microsoft.com/office/drawing/2014/main" xmlns="" val="20004"/>
                    </a:ext>
                  </a:extLst>
                </a:gridCol>
              </a:tblGrid>
              <a:tr h="974226">
                <a:tc>
                  <a:txBody>
                    <a:bodyPr/>
                    <a:lstStyle/>
                    <a:p>
                      <a:pPr>
                        <a:lnSpc>
                          <a:spcPct val="115000"/>
                        </a:lnSpc>
                        <a:spcAft>
                          <a:spcPts val="0"/>
                        </a:spcAft>
                        <a:tabLst>
                          <a:tab pos="571500" algn="l"/>
                        </a:tabLst>
                      </a:pP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000">
                          <a:latin typeface="Calibri"/>
                          <a:ea typeface="Calibri"/>
                          <a:cs typeface="Times New Roman"/>
                        </a:rPr>
                        <a:t>Nb participants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000">
                          <a:latin typeface="Calibri"/>
                          <a:ea typeface="Calibri"/>
                          <a:cs typeface="Times New Roman"/>
                        </a:rPr>
                        <a:t>Nb de compétions SJ</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000" dirty="0">
                          <a:latin typeface="Calibri"/>
                          <a:ea typeface="Calibri"/>
                          <a:cs typeface="Times New Roman"/>
                        </a:rPr>
                        <a:t>Nb de clubs</a:t>
                      </a:r>
                      <a:endParaRPr lang="fr-FR" sz="1100" dirty="0">
                        <a:latin typeface="Calibri"/>
                        <a:ea typeface="Calibri"/>
                        <a:cs typeface="Times New Roman"/>
                      </a:endParaRPr>
                    </a:p>
                    <a:p>
                      <a:pPr algn="ctr">
                        <a:lnSpc>
                          <a:spcPct val="115000"/>
                        </a:lnSpc>
                        <a:spcAft>
                          <a:spcPts val="0"/>
                        </a:spcAft>
                        <a:tabLst>
                          <a:tab pos="571500" algn="l"/>
                        </a:tabLst>
                      </a:pPr>
                      <a:r>
                        <a:rPr lang="fr-FR" sz="1000" dirty="0">
                          <a:latin typeface="Calibri"/>
                          <a:ea typeface="Calibri"/>
                          <a:cs typeface="Times New Roman"/>
                        </a:rPr>
                        <a:t>participants</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000">
                          <a:latin typeface="Calibri"/>
                          <a:ea typeface="Calibri"/>
                          <a:cs typeface="Times New Roman"/>
                        </a:rPr>
                        <a:t>Nb de sorti du SJ</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7628">
                <a:tc>
                  <a:txBody>
                    <a:bodyPr/>
                    <a:lstStyle/>
                    <a:p>
                      <a:pPr>
                        <a:lnSpc>
                          <a:spcPct val="115000"/>
                        </a:lnSpc>
                        <a:spcAft>
                          <a:spcPts val="0"/>
                        </a:spcAft>
                        <a:tabLst>
                          <a:tab pos="571500" algn="l"/>
                        </a:tabLst>
                      </a:pPr>
                      <a:r>
                        <a:rPr lang="fr-FR" sz="1200">
                          <a:latin typeface="Calibri"/>
                          <a:ea typeface="Calibri"/>
                          <a:cs typeface="Times New Roman"/>
                        </a:rPr>
                        <a:t>2015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172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7628">
                <a:tc>
                  <a:txBody>
                    <a:bodyPr/>
                    <a:lstStyle/>
                    <a:p>
                      <a:pPr>
                        <a:lnSpc>
                          <a:spcPct val="115000"/>
                        </a:lnSpc>
                        <a:spcAft>
                          <a:spcPts val="0"/>
                        </a:spcAft>
                        <a:tabLst>
                          <a:tab pos="571500" algn="l"/>
                        </a:tabLst>
                      </a:pPr>
                      <a:r>
                        <a:rPr lang="fr-FR" sz="1200">
                          <a:latin typeface="Calibri"/>
                          <a:ea typeface="Calibri"/>
                          <a:cs typeface="Times New Roman"/>
                        </a:rPr>
                        <a:t>2016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201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dirty="0">
                          <a:latin typeface="Calibri"/>
                          <a:ea typeface="Calibri"/>
                          <a:cs typeface="Times New Roman"/>
                        </a:rPr>
                        <a:t>12</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7628">
                <a:tc>
                  <a:txBody>
                    <a:bodyPr/>
                    <a:lstStyle/>
                    <a:p>
                      <a:pPr>
                        <a:lnSpc>
                          <a:spcPct val="115000"/>
                        </a:lnSpc>
                        <a:spcAft>
                          <a:spcPts val="0"/>
                        </a:spcAft>
                        <a:tabLst>
                          <a:tab pos="571500" algn="l"/>
                        </a:tabLst>
                      </a:pPr>
                      <a:r>
                        <a:rPr lang="fr-FR" sz="1200">
                          <a:latin typeface="Calibri"/>
                          <a:ea typeface="Calibri"/>
                          <a:cs typeface="Times New Roman"/>
                        </a:rPr>
                        <a:t>2017</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148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7628">
                <a:tc>
                  <a:txBody>
                    <a:bodyPr/>
                    <a:lstStyle/>
                    <a:p>
                      <a:pPr>
                        <a:lnSpc>
                          <a:spcPct val="115000"/>
                        </a:lnSpc>
                        <a:spcAft>
                          <a:spcPts val="0"/>
                        </a:spcAft>
                        <a:tabLst>
                          <a:tab pos="571500" algn="l"/>
                        </a:tabLst>
                      </a:pPr>
                      <a:r>
                        <a:rPr lang="fr-FR" sz="1200">
                          <a:latin typeface="Calibri"/>
                          <a:ea typeface="Calibri"/>
                          <a:cs typeface="Times New Roman"/>
                        </a:rPr>
                        <a:t>2018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141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7628">
                <a:tc>
                  <a:txBody>
                    <a:bodyPr/>
                    <a:lstStyle/>
                    <a:p>
                      <a:pPr>
                        <a:lnSpc>
                          <a:spcPct val="115000"/>
                        </a:lnSpc>
                        <a:spcAft>
                          <a:spcPts val="0"/>
                        </a:spcAft>
                        <a:tabLst>
                          <a:tab pos="571500" algn="l"/>
                        </a:tabLst>
                      </a:pPr>
                      <a:r>
                        <a:rPr lang="fr-FR" sz="1200">
                          <a:latin typeface="Calibri"/>
                          <a:ea typeface="Calibri"/>
                          <a:cs typeface="Times New Roman"/>
                        </a:rPr>
                        <a:t>2019</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133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dirty="0">
                          <a:latin typeface="Calibri"/>
                          <a:ea typeface="Calibri"/>
                          <a:cs typeface="Times New Roman"/>
                        </a:rPr>
                        <a:t>3</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980728"/>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ARC 13</a:t>
            </a:r>
          </a:p>
        </p:txBody>
      </p:sp>
      <p:sp>
        <p:nvSpPr>
          <p:cNvPr id="9" name="Espace réservé du contenu 6"/>
          <p:cNvSpPr>
            <a:spLocks noGrp="1"/>
          </p:cNvSpPr>
          <p:nvPr>
            <p:ph idx="1"/>
          </p:nvPr>
        </p:nvSpPr>
        <p:spPr>
          <a:xfrm>
            <a:off x="323850" y="2088232"/>
            <a:ext cx="8820150" cy="4365104"/>
          </a:xfrm>
        </p:spPr>
        <p:txBody>
          <a:bodyPr/>
          <a:lstStyle/>
          <a:p>
            <a:r>
              <a:rPr lang="fr-FR" sz="2000" dirty="0" smtClean="0"/>
              <a:t>Manifestation constituée de 5 étapes, elle est destinée aux archers débutants pour découvrir 5 disciplines du tir à l’arc.</a:t>
            </a:r>
          </a:p>
          <a:p>
            <a:r>
              <a:rPr lang="fr-FR" sz="2000" dirty="0" smtClean="0"/>
              <a:t> Nature : VENTABREN(64),</a:t>
            </a:r>
          </a:p>
          <a:p>
            <a:r>
              <a:rPr lang="fr-FR" sz="2000" dirty="0" smtClean="0"/>
              <a:t> Salle : FOS SUR MER(44) </a:t>
            </a:r>
          </a:p>
          <a:p>
            <a:r>
              <a:rPr lang="fr-FR" sz="2000" dirty="0" smtClean="0"/>
              <a:t>3D : GEMENOS et AIX EN PROVENCE ( 54 )</a:t>
            </a:r>
          </a:p>
          <a:p>
            <a:r>
              <a:rPr lang="fr-FR" sz="2000" dirty="0" smtClean="0"/>
              <a:t>Fédéral : ARLES (  48 )</a:t>
            </a:r>
          </a:p>
          <a:p>
            <a:r>
              <a:rPr lang="fr-FR" sz="2000" dirty="0" smtClean="0"/>
              <a:t>Campagne : ST MARTIN DE CRAU (  34 )</a:t>
            </a:r>
          </a:p>
          <a:p>
            <a:endParaRPr lang="fr-FR" sz="2000" dirty="0" smtClean="0"/>
          </a:p>
          <a:p>
            <a:r>
              <a:rPr lang="fr-FR" sz="2000" dirty="0" smtClean="0"/>
              <a:t>Cette édition a été suivie par 93 archers provenant de 13 clubs du département.</a:t>
            </a:r>
          </a:p>
          <a:p>
            <a:r>
              <a:rPr lang="fr-FR" sz="2000" dirty="0" smtClean="0"/>
              <a:t> 33 archers ont participé à 3 étapes nécessaires pour l’attribution de  la récompense finale dans 16 catégories différentes. </a:t>
            </a:r>
            <a:endParaRPr lang="fr-FR" dirty="0" smtClean="0"/>
          </a:p>
        </p:txBody>
      </p:sp>
      <p:pic>
        <p:nvPicPr>
          <p:cNvPr id="4" name="Image 3" descr="Archers.jpg"/>
          <p:cNvPicPr>
            <a:picLocks noChangeAspect="1"/>
          </p:cNvPicPr>
          <p:nvPr/>
        </p:nvPicPr>
        <p:blipFill>
          <a:blip r:embed="rId2" cstate="print"/>
          <a:stretch>
            <a:fillRect/>
          </a:stretch>
        </p:blipFill>
        <p:spPr>
          <a:xfrm>
            <a:off x="5667508" y="2636912"/>
            <a:ext cx="2911069" cy="194421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908720"/>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ARC 13</a:t>
            </a:r>
          </a:p>
        </p:txBody>
      </p:sp>
      <p:graphicFrame>
        <p:nvGraphicFramePr>
          <p:cNvPr id="8" name="Espace réservé du contenu 7"/>
          <p:cNvGraphicFramePr>
            <a:graphicFrameLocks noGrp="1"/>
          </p:cNvGraphicFramePr>
          <p:nvPr>
            <p:ph idx="1"/>
          </p:nvPr>
        </p:nvGraphicFramePr>
        <p:xfrm>
          <a:off x="683567" y="1844817"/>
          <a:ext cx="8064898" cy="4680527"/>
        </p:xfrm>
        <a:graphic>
          <a:graphicData uri="http://schemas.openxmlformats.org/drawingml/2006/table">
            <a:tbl>
              <a:tblPr/>
              <a:tblGrid>
                <a:gridCol w="1693278">
                  <a:extLst>
                    <a:ext uri="{9D8B030D-6E8A-4147-A177-3AD203B41FA5}">
                      <a16:colId xmlns:a16="http://schemas.microsoft.com/office/drawing/2014/main" xmlns="" val="20000"/>
                    </a:ext>
                  </a:extLst>
                </a:gridCol>
                <a:gridCol w="979101">
                  <a:extLst>
                    <a:ext uri="{9D8B030D-6E8A-4147-A177-3AD203B41FA5}">
                      <a16:colId xmlns:a16="http://schemas.microsoft.com/office/drawing/2014/main" xmlns="" val="20001"/>
                    </a:ext>
                  </a:extLst>
                </a:gridCol>
                <a:gridCol w="933579">
                  <a:extLst>
                    <a:ext uri="{9D8B030D-6E8A-4147-A177-3AD203B41FA5}">
                      <a16:colId xmlns:a16="http://schemas.microsoft.com/office/drawing/2014/main" xmlns="" val="20002"/>
                    </a:ext>
                  </a:extLst>
                </a:gridCol>
                <a:gridCol w="933579">
                  <a:extLst>
                    <a:ext uri="{9D8B030D-6E8A-4147-A177-3AD203B41FA5}">
                      <a16:colId xmlns:a16="http://schemas.microsoft.com/office/drawing/2014/main" xmlns="" val="20003"/>
                    </a:ext>
                  </a:extLst>
                </a:gridCol>
                <a:gridCol w="932833">
                  <a:extLst>
                    <a:ext uri="{9D8B030D-6E8A-4147-A177-3AD203B41FA5}">
                      <a16:colId xmlns:a16="http://schemas.microsoft.com/office/drawing/2014/main" xmlns="" val="20004"/>
                    </a:ext>
                  </a:extLst>
                </a:gridCol>
                <a:gridCol w="1349249">
                  <a:extLst>
                    <a:ext uri="{9D8B030D-6E8A-4147-A177-3AD203B41FA5}">
                      <a16:colId xmlns:a16="http://schemas.microsoft.com/office/drawing/2014/main" xmlns="" val="20005"/>
                    </a:ext>
                  </a:extLst>
                </a:gridCol>
                <a:gridCol w="558207">
                  <a:extLst>
                    <a:ext uri="{9D8B030D-6E8A-4147-A177-3AD203B41FA5}">
                      <a16:colId xmlns:a16="http://schemas.microsoft.com/office/drawing/2014/main" xmlns="" val="20006"/>
                    </a:ext>
                  </a:extLst>
                </a:gridCol>
                <a:gridCol w="685072">
                  <a:extLst>
                    <a:ext uri="{9D8B030D-6E8A-4147-A177-3AD203B41FA5}">
                      <a16:colId xmlns:a16="http://schemas.microsoft.com/office/drawing/2014/main" xmlns="" val="20007"/>
                    </a:ext>
                  </a:extLst>
                </a:gridCol>
              </a:tblGrid>
              <a:tr h="585065">
                <a:tc>
                  <a:txBody>
                    <a:bodyPr/>
                    <a:lstStyle/>
                    <a:p>
                      <a:pPr>
                        <a:lnSpc>
                          <a:spcPct val="115000"/>
                        </a:lnSpc>
                        <a:spcAft>
                          <a:spcPts val="0"/>
                        </a:spcAft>
                        <a:tabLst>
                          <a:tab pos="571500" algn="l"/>
                        </a:tabLst>
                      </a:pP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dirty="0">
                          <a:latin typeface="Calibri"/>
                          <a:ea typeface="Calibri"/>
                          <a:cs typeface="Times New Roman"/>
                        </a:rPr>
                        <a:t>VENTABREN</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FOS SUR MER</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GEMENOS</a:t>
                      </a:r>
                      <a:endParaRPr lang="fr-FR" sz="1100">
                        <a:latin typeface="Calibri"/>
                        <a:ea typeface="Calibri"/>
                        <a:cs typeface="Times New Roman"/>
                      </a:endParaRPr>
                    </a:p>
                    <a:p>
                      <a:pPr>
                        <a:lnSpc>
                          <a:spcPct val="115000"/>
                        </a:lnSpc>
                        <a:spcAft>
                          <a:spcPts val="0"/>
                        </a:spcAft>
                        <a:tabLst>
                          <a:tab pos="571500" algn="l"/>
                        </a:tabLst>
                      </a:pPr>
                      <a:r>
                        <a:rPr lang="fr-FR" sz="1200">
                          <a:latin typeface="Calibri"/>
                          <a:ea typeface="Calibri"/>
                          <a:cs typeface="Times New Roman"/>
                        </a:rPr>
                        <a:t>      AIX</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 ARLES </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101090" algn="l"/>
                        </a:tabLst>
                      </a:pPr>
                      <a:r>
                        <a:rPr lang="fr-FR" sz="1200">
                          <a:latin typeface="Calibri"/>
                          <a:ea typeface="Calibri"/>
                          <a:cs typeface="Times New Roman"/>
                        </a:rPr>
                        <a:t>ST MARTIN DE CRAU</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endParaRPr lang="fr-F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endParaRPr lang="fr-F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92533">
                <a:tc>
                  <a:txBody>
                    <a:bodyPr/>
                    <a:lstStyle/>
                    <a:p>
                      <a:pPr>
                        <a:lnSpc>
                          <a:spcPct val="115000"/>
                        </a:lnSpc>
                        <a:spcAft>
                          <a:spcPts val="0"/>
                        </a:spcAft>
                        <a:tabLst>
                          <a:tab pos="571500" algn="l"/>
                        </a:tabLst>
                      </a:pPr>
                      <a:endParaRPr lang="fr-F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Nature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Salle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3D</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Fédéral</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Campagne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total</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Arc dif</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2533">
                <a:tc>
                  <a:txBody>
                    <a:bodyPr/>
                    <a:lstStyle/>
                    <a:p>
                      <a:pPr>
                        <a:lnSpc>
                          <a:spcPct val="115000"/>
                        </a:lnSpc>
                        <a:spcAft>
                          <a:spcPts val="0"/>
                        </a:spcAft>
                        <a:tabLst>
                          <a:tab pos="571500" algn="l"/>
                        </a:tabLst>
                      </a:pPr>
                      <a:r>
                        <a:rPr lang="fr-FR" sz="1200">
                          <a:latin typeface="Calibri"/>
                          <a:ea typeface="Calibri"/>
                          <a:cs typeface="Times New Roman"/>
                        </a:rPr>
                        <a:t>AIX EN PROVENCE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7</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40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92533">
                <a:tc>
                  <a:txBody>
                    <a:bodyPr/>
                    <a:lstStyle/>
                    <a:p>
                      <a:pPr>
                        <a:lnSpc>
                          <a:spcPct val="115000"/>
                        </a:lnSpc>
                        <a:spcAft>
                          <a:spcPts val="0"/>
                        </a:spcAft>
                        <a:tabLst>
                          <a:tab pos="571500" algn="l"/>
                        </a:tabLst>
                      </a:pPr>
                      <a:r>
                        <a:rPr lang="fr-FR" sz="1200">
                          <a:latin typeface="Calibri"/>
                          <a:ea typeface="Calibri"/>
                          <a:cs typeface="Times New Roman"/>
                        </a:rPr>
                        <a:t>ARLES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92533">
                <a:tc>
                  <a:txBody>
                    <a:bodyPr/>
                    <a:lstStyle/>
                    <a:p>
                      <a:pPr>
                        <a:lnSpc>
                          <a:spcPct val="115000"/>
                        </a:lnSpc>
                        <a:spcAft>
                          <a:spcPts val="0"/>
                        </a:spcAft>
                        <a:tabLst>
                          <a:tab pos="571500" algn="l"/>
                        </a:tabLst>
                      </a:pPr>
                      <a:r>
                        <a:rPr lang="fr-FR" sz="1200">
                          <a:latin typeface="Calibri"/>
                          <a:ea typeface="Calibri"/>
                          <a:cs typeface="Times New Roman"/>
                        </a:rPr>
                        <a:t>CHATEAURENARD</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7</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92533">
                <a:tc>
                  <a:txBody>
                    <a:bodyPr/>
                    <a:lstStyle/>
                    <a:p>
                      <a:pPr>
                        <a:lnSpc>
                          <a:spcPct val="115000"/>
                        </a:lnSpc>
                        <a:spcAft>
                          <a:spcPts val="0"/>
                        </a:spcAft>
                        <a:tabLst>
                          <a:tab pos="571500" algn="l"/>
                        </a:tabLst>
                      </a:pPr>
                      <a:r>
                        <a:rPr lang="fr-FR" sz="1200">
                          <a:latin typeface="Calibri"/>
                          <a:ea typeface="Calibri"/>
                          <a:cs typeface="Times New Roman"/>
                        </a:rPr>
                        <a:t>FOS SUR MER</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92533">
                <a:tc>
                  <a:txBody>
                    <a:bodyPr/>
                    <a:lstStyle/>
                    <a:p>
                      <a:pPr>
                        <a:lnSpc>
                          <a:spcPct val="115000"/>
                        </a:lnSpc>
                        <a:spcAft>
                          <a:spcPts val="0"/>
                        </a:spcAft>
                        <a:tabLst>
                          <a:tab pos="571500" algn="l"/>
                        </a:tabLst>
                      </a:pPr>
                      <a:r>
                        <a:rPr lang="fr-FR" sz="1200">
                          <a:latin typeface="Calibri"/>
                          <a:ea typeface="Calibri"/>
                          <a:cs typeface="Times New Roman"/>
                        </a:rPr>
                        <a:t>GEMENOS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  30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92533">
                <a:tc>
                  <a:txBody>
                    <a:bodyPr/>
                    <a:lstStyle/>
                    <a:p>
                      <a:pPr>
                        <a:lnSpc>
                          <a:spcPct val="115000"/>
                        </a:lnSpc>
                        <a:spcAft>
                          <a:spcPts val="0"/>
                        </a:spcAft>
                        <a:tabLst>
                          <a:tab pos="571500" algn="l"/>
                        </a:tabLst>
                      </a:pPr>
                      <a:r>
                        <a:rPr lang="fr-FR" sz="1200">
                          <a:latin typeface="Calibri"/>
                          <a:ea typeface="Calibri"/>
                          <a:cs typeface="Times New Roman"/>
                        </a:rPr>
                        <a:t>3 LUCS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7</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92533">
                <a:tc>
                  <a:txBody>
                    <a:bodyPr/>
                    <a:lstStyle/>
                    <a:p>
                      <a:pPr>
                        <a:lnSpc>
                          <a:spcPct val="115000"/>
                        </a:lnSpc>
                        <a:spcAft>
                          <a:spcPts val="0"/>
                        </a:spcAft>
                        <a:tabLst>
                          <a:tab pos="571500" algn="l"/>
                        </a:tabLst>
                      </a:pPr>
                      <a:r>
                        <a:rPr lang="fr-FR" sz="1200">
                          <a:latin typeface="Calibri"/>
                          <a:ea typeface="Calibri"/>
                          <a:cs typeface="Times New Roman"/>
                        </a:rPr>
                        <a:t>ISTRES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29</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9</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92533">
                <a:tc>
                  <a:txBody>
                    <a:bodyPr/>
                    <a:lstStyle/>
                    <a:p>
                      <a:pPr>
                        <a:lnSpc>
                          <a:spcPct val="115000"/>
                        </a:lnSpc>
                        <a:spcAft>
                          <a:spcPts val="0"/>
                        </a:spcAft>
                        <a:tabLst>
                          <a:tab pos="571500" algn="l"/>
                        </a:tabLst>
                      </a:pPr>
                      <a:r>
                        <a:rPr lang="fr-FR" sz="1200">
                          <a:latin typeface="Calibri"/>
                          <a:ea typeface="Calibri"/>
                          <a:cs typeface="Times New Roman"/>
                        </a:rPr>
                        <a:t>MALLEMORT</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9</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92533">
                <a:tc>
                  <a:txBody>
                    <a:bodyPr/>
                    <a:lstStyle/>
                    <a:p>
                      <a:pPr>
                        <a:lnSpc>
                          <a:spcPct val="115000"/>
                        </a:lnSpc>
                        <a:spcAft>
                          <a:spcPts val="0"/>
                        </a:spcAft>
                        <a:tabLst>
                          <a:tab pos="571500" algn="l"/>
                        </a:tabLst>
                      </a:pPr>
                      <a:r>
                        <a:rPr lang="fr-FR" sz="1200">
                          <a:latin typeface="Calibri"/>
                          <a:ea typeface="Calibri"/>
                          <a:cs typeface="Times New Roman"/>
                        </a:rPr>
                        <a:t>PELISSANNE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9</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92533">
                <a:tc>
                  <a:txBody>
                    <a:bodyPr/>
                    <a:lstStyle/>
                    <a:p>
                      <a:pPr>
                        <a:lnSpc>
                          <a:spcPct val="115000"/>
                        </a:lnSpc>
                        <a:spcAft>
                          <a:spcPts val="0"/>
                        </a:spcAft>
                        <a:tabLst>
                          <a:tab pos="571500" algn="l"/>
                        </a:tabLst>
                      </a:pPr>
                      <a:r>
                        <a:rPr lang="fr-FR" sz="1200">
                          <a:latin typeface="Calibri"/>
                          <a:ea typeface="Calibri"/>
                          <a:cs typeface="Times New Roman"/>
                        </a:rPr>
                        <a:t>ST MARTIN DE CRAU</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28</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200">
                          <a:latin typeface="Calibri"/>
                          <a:ea typeface="Calibri"/>
                          <a:cs typeface="Times New Roman"/>
                        </a:rPr>
                        <a:t>     7</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92533">
                <a:tc>
                  <a:txBody>
                    <a:bodyPr/>
                    <a:lstStyle/>
                    <a:p>
                      <a:pPr>
                        <a:lnSpc>
                          <a:spcPct val="115000"/>
                        </a:lnSpc>
                        <a:spcAft>
                          <a:spcPts val="0"/>
                        </a:spcAft>
                        <a:tabLst>
                          <a:tab pos="571500" algn="l"/>
                        </a:tabLst>
                      </a:pPr>
                      <a:r>
                        <a:rPr lang="fr-FR" sz="1200">
                          <a:latin typeface="Calibri"/>
                          <a:ea typeface="Calibri"/>
                          <a:cs typeface="Times New Roman"/>
                        </a:rPr>
                        <a:t>SALON LA BARBEN</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3</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92533">
                <a:tc>
                  <a:txBody>
                    <a:bodyPr/>
                    <a:lstStyle/>
                    <a:p>
                      <a:pPr>
                        <a:lnSpc>
                          <a:spcPct val="115000"/>
                        </a:lnSpc>
                        <a:spcAft>
                          <a:spcPts val="0"/>
                        </a:spcAft>
                        <a:tabLst>
                          <a:tab pos="571500" algn="l"/>
                        </a:tabLst>
                      </a:pPr>
                      <a:r>
                        <a:rPr lang="fr-FR" sz="1200">
                          <a:latin typeface="Calibri"/>
                          <a:ea typeface="Calibri"/>
                          <a:cs typeface="Times New Roman"/>
                        </a:rPr>
                        <a:t>PEYNIER</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1</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92533">
                <a:tc>
                  <a:txBody>
                    <a:bodyPr/>
                    <a:lstStyle/>
                    <a:p>
                      <a:pPr>
                        <a:lnSpc>
                          <a:spcPct val="115000"/>
                        </a:lnSpc>
                        <a:spcAft>
                          <a:spcPts val="0"/>
                        </a:spcAft>
                        <a:tabLst>
                          <a:tab pos="571500" algn="l"/>
                        </a:tabLst>
                      </a:pPr>
                      <a:r>
                        <a:rPr lang="fr-FR" sz="1200">
                          <a:latin typeface="Calibri"/>
                          <a:ea typeface="Calibri"/>
                          <a:cs typeface="Times New Roman"/>
                        </a:rPr>
                        <a:t>VENTABREN</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4</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5</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a:latin typeface="Calibri"/>
                          <a:ea typeface="Calibri"/>
                          <a:cs typeface="Times New Roman"/>
                        </a:rPr>
                        <a:t>26</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200" dirty="0">
                          <a:latin typeface="Calibri"/>
                          <a:ea typeface="Calibri"/>
                          <a:cs typeface="Times New Roman"/>
                        </a:rPr>
                        <a:t>6</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2"/>
          <p:cNvSpPr txBox="1">
            <a:spLocks/>
          </p:cNvSpPr>
          <p:nvPr/>
        </p:nvSpPr>
        <p:spPr>
          <a:xfrm>
            <a:off x="0" y="908720"/>
            <a:ext cx="9144000" cy="1079500"/>
          </a:xfrm>
          <a:prstGeom prst="rect">
            <a:avLst/>
          </a:prstGeom>
        </p:spPr>
        <p:txBody>
          <a:bodyPr>
            <a:normAutofit fontScale="25000" lnSpcReduction="20000"/>
          </a:bodyPr>
          <a:lstStyle/>
          <a:p>
            <a:pPr marL="342900" indent="-342900" fontAlgn="auto">
              <a:spcBef>
                <a:spcPct val="20000"/>
              </a:spcBef>
              <a:spcAft>
                <a:spcPts val="0"/>
              </a:spcAft>
              <a:defRPr/>
            </a:pPr>
            <a:endParaRPr lang="fr-FR" sz="3200" dirty="0">
              <a:latin typeface="+mn-lt"/>
              <a:cs typeface="+mn-cs"/>
            </a:endParaRPr>
          </a:p>
          <a:p>
            <a:pPr marL="342900" indent="-342900" fontAlgn="auto">
              <a:spcBef>
                <a:spcPct val="20000"/>
              </a:spcBef>
              <a:spcAft>
                <a:spcPts val="0"/>
              </a:spcAft>
              <a:defRPr/>
            </a:pPr>
            <a:endParaRPr lang="fr-FR" sz="3200" dirty="0">
              <a:latin typeface="+mn-lt"/>
              <a:cs typeface="+mn-cs"/>
            </a:endParaRPr>
          </a:p>
          <a:p>
            <a:pPr marL="342900" indent="-342900" algn="ctr" fontAlgn="auto">
              <a:spcBef>
                <a:spcPct val="20000"/>
              </a:spcBef>
              <a:spcAft>
                <a:spcPts val="0"/>
              </a:spcAft>
              <a:defRPr/>
            </a:pPr>
            <a:r>
              <a:rPr lang="fr-FR" sz="14400" dirty="0">
                <a:latin typeface="+mn-lt"/>
                <a:cs typeface="+mn-cs"/>
              </a:rPr>
              <a:t> </a:t>
            </a:r>
            <a:r>
              <a:rPr lang="fr-FR" sz="14400" dirty="0">
                <a:solidFill>
                  <a:schemeClr val="tx2">
                    <a:lumMod val="75000"/>
                  </a:schemeClr>
                </a:solidFill>
                <a:latin typeface="+mn-lt"/>
                <a:cs typeface="+mn-cs"/>
              </a:rPr>
              <a:t>ARC 13</a:t>
            </a:r>
          </a:p>
        </p:txBody>
      </p:sp>
      <p:sp>
        <p:nvSpPr>
          <p:cNvPr id="7" name="Espace réservé du contenu 6"/>
          <p:cNvSpPr>
            <a:spLocks noGrp="1"/>
          </p:cNvSpPr>
          <p:nvPr>
            <p:ph idx="1"/>
          </p:nvPr>
        </p:nvSpPr>
        <p:spPr>
          <a:xfrm>
            <a:off x="899592" y="5661248"/>
            <a:ext cx="7632848" cy="997074"/>
          </a:xfrm>
        </p:spPr>
        <p:txBody>
          <a:bodyPr/>
          <a:lstStyle/>
          <a:p>
            <a:r>
              <a:rPr lang="fr-FR" sz="2000" dirty="0" smtClean="0"/>
              <a:t>Evolution 2018/2019: Baisse sensible du nombre d’archers et du nombre de participations aux étapes</a:t>
            </a:r>
          </a:p>
          <a:p>
            <a:endParaRPr lang="fr-FR" dirty="0"/>
          </a:p>
        </p:txBody>
      </p:sp>
      <p:graphicFrame>
        <p:nvGraphicFramePr>
          <p:cNvPr id="9" name="Tableau 8"/>
          <p:cNvGraphicFramePr>
            <a:graphicFrameLocks noGrp="1"/>
          </p:cNvGraphicFramePr>
          <p:nvPr/>
        </p:nvGraphicFramePr>
        <p:xfrm>
          <a:off x="323528" y="1844823"/>
          <a:ext cx="8676456" cy="3744416"/>
        </p:xfrm>
        <a:graphic>
          <a:graphicData uri="http://schemas.openxmlformats.org/drawingml/2006/table">
            <a:tbl>
              <a:tblPr/>
              <a:tblGrid>
                <a:gridCol w="785269">
                  <a:extLst>
                    <a:ext uri="{9D8B030D-6E8A-4147-A177-3AD203B41FA5}">
                      <a16:colId xmlns:a16="http://schemas.microsoft.com/office/drawing/2014/main" xmlns="" val="20000"/>
                    </a:ext>
                  </a:extLst>
                </a:gridCol>
                <a:gridCol w="580559">
                  <a:extLst>
                    <a:ext uri="{9D8B030D-6E8A-4147-A177-3AD203B41FA5}">
                      <a16:colId xmlns:a16="http://schemas.microsoft.com/office/drawing/2014/main" xmlns="" val="20001"/>
                    </a:ext>
                  </a:extLst>
                </a:gridCol>
                <a:gridCol w="1044024">
                  <a:extLst>
                    <a:ext uri="{9D8B030D-6E8A-4147-A177-3AD203B41FA5}">
                      <a16:colId xmlns:a16="http://schemas.microsoft.com/office/drawing/2014/main" xmlns="" val="20002"/>
                    </a:ext>
                  </a:extLst>
                </a:gridCol>
                <a:gridCol w="813111">
                  <a:extLst>
                    <a:ext uri="{9D8B030D-6E8A-4147-A177-3AD203B41FA5}">
                      <a16:colId xmlns:a16="http://schemas.microsoft.com/office/drawing/2014/main" xmlns="" val="20003"/>
                    </a:ext>
                  </a:extLst>
                </a:gridCol>
                <a:gridCol w="579740">
                  <a:extLst>
                    <a:ext uri="{9D8B030D-6E8A-4147-A177-3AD203B41FA5}">
                      <a16:colId xmlns:a16="http://schemas.microsoft.com/office/drawing/2014/main" xmlns="" val="20004"/>
                    </a:ext>
                  </a:extLst>
                </a:gridCol>
                <a:gridCol w="1044843">
                  <a:extLst>
                    <a:ext uri="{9D8B030D-6E8A-4147-A177-3AD203B41FA5}">
                      <a16:colId xmlns:a16="http://schemas.microsoft.com/office/drawing/2014/main" xmlns="" val="20005"/>
                    </a:ext>
                  </a:extLst>
                </a:gridCol>
                <a:gridCol w="840953">
                  <a:extLst>
                    <a:ext uri="{9D8B030D-6E8A-4147-A177-3AD203B41FA5}">
                      <a16:colId xmlns:a16="http://schemas.microsoft.com/office/drawing/2014/main" xmlns="" val="20006"/>
                    </a:ext>
                  </a:extLst>
                </a:gridCol>
                <a:gridCol w="899909">
                  <a:extLst>
                    <a:ext uri="{9D8B030D-6E8A-4147-A177-3AD203B41FA5}">
                      <a16:colId xmlns:a16="http://schemas.microsoft.com/office/drawing/2014/main" xmlns="" val="20007"/>
                    </a:ext>
                  </a:extLst>
                </a:gridCol>
                <a:gridCol w="1044024">
                  <a:extLst>
                    <a:ext uri="{9D8B030D-6E8A-4147-A177-3AD203B41FA5}">
                      <a16:colId xmlns:a16="http://schemas.microsoft.com/office/drawing/2014/main" xmlns="" val="20008"/>
                    </a:ext>
                  </a:extLst>
                </a:gridCol>
                <a:gridCol w="1044024">
                  <a:extLst>
                    <a:ext uri="{9D8B030D-6E8A-4147-A177-3AD203B41FA5}">
                      <a16:colId xmlns:a16="http://schemas.microsoft.com/office/drawing/2014/main" xmlns="" val="20009"/>
                    </a:ext>
                  </a:extLst>
                </a:gridCol>
              </a:tblGrid>
              <a:tr h="801604">
                <a:tc>
                  <a:txBody>
                    <a:bodyPr/>
                    <a:lstStyle/>
                    <a:p>
                      <a:pPr>
                        <a:lnSpc>
                          <a:spcPct val="115000"/>
                        </a:lnSpc>
                        <a:spcAft>
                          <a:spcPts val="0"/>
                        </a:spcAft>
                        <a:tabLst>
                          <a:tab pos="571500" algn="l"/>
                        </a:tabLst>
                      </a:pPr>
                      <a:endParaRPr lang="fr-FR" sz="11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571500" algn="l"/>
                        </a:tabLst>
                      </a:pPr>
                      <a:r>
                        <a:rPr lang="fr-FR" sz="1100">
                          <a:latin typeface="Calibri"/>
                          <a:ea typeface="Calibri"/>
                          <a:cs typeface="Times New Roman"/>
                        </a:rPr>
                        <a:t>Salle</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Campagne</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Nature</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3D</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101090" algn="l"/>
                        </a:tabLst>
                      </a:pPr>
                      <a:r>
                        <a:rPr lang="fr-FR" sz="1100">
                          <a:latin typeface="Calibri"/>
                          <a:ea typeface="Calibri"/>
                          <a:cs typeface="Times New Roman"/>
                        </a:rPr>
                        <a:t>Fédéral</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Total Archers</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Nb part</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 compet</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Nbr clubs</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513407">
                <a:tc>
                  <a:txBody>
                    <a:bodyPr/>
                    <a:lstStyle/>
                    <a:p>
                      <a:pPr>
                        <a:lnSpc>
                          <a:spcPct val="115000"/>
                        </a:lnSpc>
                        <a:spcAft>
                          <a:spcPts val="0"/>
                        </a:spcAft>
                        <a:tabLst>
                          <a:tab pos="571500" algn="l"/>
                        </a:tabLst>
                      </a:pPr>
                      <a:r>
                        <a:rPr lang="fr-FR" sz="1100">
                          <a:latin typeface="Calibri"/>
                          <a:ea typeface="Calibri"/>
                          <a:cs typeface="Times New Roman"/>
                        </a:rPr>
                        <a:t>2014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55</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75</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50</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62</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87</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283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9</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5881">
                <a:tc>
                  <a:txBody>
                    <a:bodyPr/>
                    <a:lstStyle/>
                    <a:p>
                      <a:pPr>
                        <a:lnSpc>
                          <a:spcPct val="115000"/>
                        </a:lnSpc>
                        <a:spcAft>
                          <a:spcPts val="0"/>
                        </a:spcAft>
                        <a:tabLst>
                          <a:tab pos="571500" algn="l"/>
                        </a:tabLst>
                      </a:pPr>
                      <a:r>
                        <a:rPr lang="fr-FR" sz="1100">
                          <a:latin typeface="Calibri"/>
                          <a:ea typeface="Calibri"/>
                          <a:cs typeface="Times New Roman"/>
                        </a:rPr>
                        <a:t>2015</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93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67</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60</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130</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374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66</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5881">
                <a:tc>
                  <a:txBody>
                    <a:bodyPr/>
                    <a:lstStyle/>
                    <a:p>
                      <a:pPr>
                        <a:lnSpc>
                          <a:spcPct val="115000"/>
                        </a:lnSpc>
                        <a:spcAft>
                          <a:spcPts val="0"/>
                        </a:spcAft>
                        <a:tabLst>
                          <a:tab pos="571500" algn="l"/>
                        </a:tabLst>
                      </a:pPr>
                      <a:r>
                        <a:rPr lang="fr-FR" sz="1100">
                          <a:latin typeface="Calibri"/>
                          <a:ea typeface="Calibri"/>
                          <a:cs typeface="Times New Roman"/>
                        </a:rPr>
                        <a:t>2016</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77</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66</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70</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49</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121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323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5881">
                <a:tc>
                  <a:txBody>
                    <a:bodyPr/>
                    <a:lstStyle/>
                    <a:p>
                      <a:pPr>
                        <a:lnSpc>
                          <a:spcPct val="115000"/>
                        </a:lnSpc>
                        <a:spcAft>
                          <a:spcPts val="0"/>
                        </a:spcAft>
                        <a:tabLst>
                          <a:tab pos="571500" algn="l"/>
                        </a:tabLst>
                      </a:pPr>
                      <a:r>
                        <a:rPr lang="fr-FR" sz="1100">
                          <a:latin typeface="Calibri"/>
                          <a:ea typeface="Calibri"/>
                          <a:cs typeface="Times New Roman"/>
                        </a:rPr>
                        <a:t>2017</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73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endParaRPr lang="fr-FR" sz="11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50</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109</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237</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46</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12</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85881">
                <a:tc>
                  <a:txBody>
                    <a:bodyPr/>
                    <a:lstStyle/>
                    <a:p>
                      <a:pPr>
                        <a:lnSpc>
                          <a:spcPct val="115000"/>
                        </a:lnSpc>
                        <a:spcAft>
                          <a:spcPts val="0"/>
                        </a:spcAft>
                        <a:tabLst>
                          <a:tab pos="571500" algn="l"/>
                        </a:tabLst>
                      </a:pPr>
                      <a:r>
                        <a:rPr lang="fr-FR" sz="1100">
                          <a:latin typeface="Calibri"/>
                          <a:ea typeface="Calibri"/>
                          <a:cs typeface="Times New Roman"/>
                        </a:rPr>
                        <a:t>2018</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62</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66</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83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136</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362</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51</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12</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5881">
                <a:tc>
                  <a:txBody>
                    <a:bodyPr/>
                    <a:lstStyle/>
                    <a:p>
                      <a:pPr>
                        <a:lnSpc>
                          <a:spcPct val="115000"/>
                        </a:lnSpc>
                        <a:spcAft>
                          <a:spcPts val="0"/>
                        </a:spcAft>
                        <a:tabLst>
                          <a:tab pos="571500" algn="l"/>
                        </a:tabLst>
                      </a:pPr>
                      <a:r>
                        <a:rPr lang="fr-FR" sz="1100">
                          <a:latin typeface="Calibri"/>
                          <a:ea typeface="Calibri"/>
                          <a:cs typeface="Times New Roman"/>
                        </a:rPr>
                        <a:t>2019</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64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54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48</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93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244</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a:latin typeface="Calibri"/>
                          <a:ea typeface="Calibri"/>
                          <a:cs typeface="Times New Roman"/>
                        </a:rPr>
                        <a:t>33</a:t>
                      </a:r>
                      <a:endParaRPr lang="fr-FR" sz="100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71500" algn="l"/>
                        </a:tabLst>
                      </a:pPr>
                      <a:r>
                        <a:rPr lang="fr-FR" sz="1100" dirty="0">
                          <a:latin typeface="Calibri"/>
                          <a:ea typeface="Calibri"/>
                          <a:cs typeface="Times New Roman"/>
                        </a:rPr>
                        <a:t>13</a:t>
                      </a:r>
                      <a:endParaRPr lang="fr-FR" sz="1000" dirty="0">
                        <a:latin typeface="Calibri"/>
                        <a:ea typeface="Calibri"/>
                        <a:cs typeface="Times New Roman"/>
                      </a:endParaRPr>
                    </a:p>
                  </a:txBody>
                  <a:tcPr marL="62169" marR="621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862</TotalTime>
  <Words>1514</Words>
  <Application>Microsoft Office PowerPoint</Application>
  <PresentationFormat>Affichage à l'écran (4:3)</PresentationFormat>
  <Paragraphs>795</Paragraphs>
  <Slides>54</Slides>
  <Notes>0</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I Concours</vt:lpstr>
      <vt:lpstr>II Formation</vt:lpstr>
      <vt:lpstr>III Graine d’Arbitres</vt:lpstr>
      <vt:lpstr>III Graine d’Arbitres</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communication</dc:title>
  <dc:creator>Microsoft</dc:creator>
  <cp:lastModifiedBy>Joseph Pellen</cp:lastModifiedBy>
  <cp:revision>98</cp:revision>
  <dcterms:created xsi:type="dcterms:W3CDTF">2017-11-28T10:55:39Z</dcterms:created>
  <dcterms:modified xsi:type="dcterms:W3CDTF">2019-11-29T18:40:46Z</dcterms:modified>
</cp:coreProperties>
</file>